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42_A932457E.xml" ContentType="application/vnd.ms-powerpoint.comments+xml"/>
  <Override PartName="/ppt/comments/modernComment_111_CE157076.xml" ContentType="application/vnd.ms-powerpoint.comments+xml"/>
  <Override PartName="/ppt/comments/modernComment_140_C1268BC8.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modernComment_101_2DF61BA6.xml" ContentType="application/vnd.ms-powerpoint.comments+xml"/>
  <Override PartName="/ppt/comments/modernComment_14B_845857C.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Lst>
  <p:notesMasterIdLst>
    <p:notesMasterId r:id="rId54"/>
  </p:notesMasterIdLst>
  <p:handoutMasterIdLst>
    <p:handoutMasterId r:id="rId55"/>
  </p:handoutMasterIdLst>
  <p:sldIdLst>
    <p:sldId id="256" r:id="rId5"/>
    <p:sldId id="299" r:id="rId6"/>
    <p:sldId id="318" r:id="rId7"/>
    <p:sldId id="268" r:id="rId8"/>
    <p:sldId id="262" r:id="rId9"/>
    <p:sldId id="269" r:id="rId10"/>
    <p:sldId id="270" r:id="rId11"/>
    <p:sldId id="321" r:id="rId12"/>
    <p:sldId id="322" r:id="rId13"/>
    <p:sldId id="273" r:id="rId14"/>
    <p:sldId id="329" r:id="rId15"/>
    <p:sldId id="330" r:id="rId16"/>
    <p:sldId id="333" r:id="rId17"/>
    <p:sldId id="345" r:id="rId18"/>
    <p:sldId id="320" r:id="rId19"/>
    <p:sldId id="274" r:id="rId20"/>
    <p:sldId id="346" r:id="rId21"/>
    <p:sldId id="347" r:id="rId22"/>
    <p:sldId id="348" r:id="rId23"/>
    <p:sldId id="349" r:id="rId24"/>
    <p:sldId id="350" r:id="rId25"/>
    <p:sldId id="351" r:id="rId26"/>
    <p:sldId id="352" r:id="rId27"/>
    <p:sldId id="353" r:id="rId28"/>
    <p:sldId id="354" r:id="rId29"/>
    <p:sldId id="355" r:id="rId30"/>
    <p:sldId id="356" r:id="rId31"/>
    <p:sldId id="278" r:id="rId32"/>
    <p:sldId id="336" r:id="rId33"/>
    <p:sldId id="265" r:id="rId34"/>
    <p:sldId id="337" r:id="rId35"/>
    <p:sldId id="338" r:id="rId36"/>
    <p:sldId id="339" r:id="rId37"/>
    <p:sldId id="267" r:id="rId38"/>
    <p:sldId id="340" r:id="rId39"/>
    <p:sldId id="341" r:id="rId40"/>
    <p:sldId id="342" r:id="rId41"/>
    <p:sldId id="271" r:id="rId42"/>
    <p:sldId id="272" r:id="rId43"/>
    <p:sldId id="343" r:id="rId44"/>
    <p:sldId id="282" r:id="rId45"/>
    <p:sldId id="260" r:id="rId46"/>
    <p:sldId id="335" r:id="rId47"/>
    <p:sldId id="258" r:id="rId48"/>
    <p:sldId id="266" r:id="rId49"/>
    <p:sldId id="286" r:id="rId50"/>
    <p:sldId id="257" r:id="rId51"/>
    <p:sldId id="331" r:id="rId52"/>
    <p:sldId id="263" r:id="rId53"/>
  </p:sldIdLst>
  <p:sldSz cx="12192000" cy="6858000"/>
  <p:notesSz cx="6858000" cy="9144000"/>
  <p:defaultText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4EC7BDD-F7B1-41FC-9316-1CA9A666795E}">
          <p14:sldIdLst>
            <p14:sldId id="256"/>
            <p14:sldId id="299"/>
            <p14:sldId id="318"/>
            <p14:sldId id="268"/>
            <p14:sldId id="262"/>
            <p14:sldId id="269"/>
            <p14:sldId id="270"/>
            <p14:sldId id="321"/>
            <p14:sldId id="322"/>
            <p14:sldId id="273"/>
            <p14:sldId id="329"/>
            <p14:sldId id="330"/>
            <p14:sldId id="333"/>
            <p14:sldId id="345"/>
            <p14:sldId id="320"/>
            <p14:sldId id="274"/>
            <p14:sldId id="346"/>
            <p14:sldId id="347"/>
            <p14:sldId id="348"/>
            <p14:sldId id="349"/>
            <p14:sldId id="350"/>
            <p14:sldId id="351"/>
            <p14:sldId id="352"/>
            <p14:sldId id="353"/>
            <p14:sldId id="354"/>
            <p14:sldId id="355"/>
            <p14:sldId id="356"/>
            <p14:sldId id="278"/>
            <p14:sldId id="336"/>
            <p14:sldId id="265"/>
            <p14:sldId id="337"/>
            <p14:sldId id="338"/>
            <p14:sldId id="339"/>
            <p14:sldId id="267"/>
            <p14:sldId id="340"/>
            <p14:sldId id="341"/>
            <p14:sldId id="342"/>
            <p14:sldId id="271"/>
            <p14:sldId id="272"/>
            <p14:sldId id="343"/>
            <p14:sldId id="282"/>
            <p14:sldId id="260"/>
            <p14:sldId id="335"/>
            <p14:sldId id="258"/>
            <p14:sldId id="266"/>
            <p14:sldId id="286"/>
            <p14:sldId id="257"/>
            <p14:sldId id="331"/>
            <p14:sldId id="26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129382A-2BE8-A2CB-7D78-B1E82500795F}" name="Stephanie Sosa-Kalter" initials="SS" userId="S::ssosakalter@aceee.org::3621de26-5529-47fe-b4ca-bbb93089cad8" providerId="AD"/>
  <p188:author id="{192D6F5F-E6F4-4943-0ED4-40AA0D468885}" name="Annika Brindel" initials="AB" userId="S::abrindel@aceee.org::1168e958-5dcd-496c-b838-43c07bde5218" providerId="AD"/>
  <p188:author id="{B2DDA183-65AE-5336-D600-26824DEC15F0}" name="Carolyn Conant" initials="CC" userId="S::cconant@aceee.org::5d465d7b-f78e-4537-ae9c-9fa911c27687" providerId="AD"/>
  <p188:author id="{4C4F7798-56C4-A2C2-9AA3-F774CA00128C}" name="Ian Becker" initials="IB" userId="S::ibecker@aceee.org::2c563386-9a0e-4a7c-be48-e3e696185a52" providerId="AD"/>
  <p188:author id="{0B018EAB-C411-1A90-3565-020EFE985857}" name="Kate Doughty" initials="KD" userId="S::kdoughty@aceee.org::fc1c8198-1c76-482f-beb2-dff541958cff" providerId="AD"/>
  <p188:author id="{C69702BF-78D0-5067-D04E-EE85323EF9C1}" name="Dave Ribeiro" initials="DR" userId="S::dribeiro@aceee.org::17b063e1-d4eb-4a68-9b08-4e7b070f677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55A3"/>
    <a:srgbClr val="24A3A2"/>
    <a:srgbClr val="CCF4F3"/>
    <a:srgbClr val="DAE4F6"/>
    <a:srgbClr val="EFF3FB"/>
    <a:srgbClr val="A1BAE7"/>
    <a:srgbClr val="FFFFFF"/>
    <a:srgbClr val="73B9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6DBDDA-C67D-9358-51EE-076775F7C826}" v="178" dt="2024-06-25T18:35:43.596"/>
    <p1510:client id="{26E7E09A-BA92-0170-9FDC-59EE343F5F8E}" v="259" dt="2024-06-25T14:51:08.749"/>
    <p1510:client id="{3627D91C-AEEC-E3D3-5332-F1D949A82C5B}" v="1" dt="2024-06-25T14:09:06.857"/>
    <p1510:client id="{3D8DAE15-57C3-4682-BE29-3C66A25D2F1F}" v="228" dt="2024-06-25T18:30:21.772"/>
    <p1510:client id="{602A93FC-7AA8-E391-5B4C-8B3112422C65}" v="1" dt="2024-06-25T14:10:04.808"/>
    <p1510:client id="{60C67FE6-5319-3356-D9F2-03422B9030CA}" v="2" dt="2024-06-26T10:14:28.261"/>
    <p1510:client id="{71ECF1AB-A13A-2351-A3CC-E6AE23665564}" v="36" dt="2024-06-25T21:18:53.801"/>
    <p1510:client id="{8518D24D-CA63-4778-B1B3-3DFA2B3122AD}" v="39" dt="2024-06-26T13:45:59.692"/>
    <p1510:client id="{A2FEE970-00C2-F43A-BD9B-6E02F33B4542}" v="671" dt="2024-06-25T20:55:20.572"/>
    <p1510:client id="{BA2BD897-0880-FCA2-3E4A-6D08FE488CAD}" v="2" dt="2024-06-25T14:45:37.572"/>
    <p1510:client id="{C9F4C750-C025-502D-00DF-60A49BEE6EBB}" v="233" dt="2024-06-26T15:02:13.204"/>
    <p1510:client id="{E02BF81A-1E31-3E6F-B199-9707D0C6C12F}" v="299" dt="2024-06-25T16:04:29.667"/>
    <p1510:client id="{FC2498D8-EEF9-1CF8-E5A4-9D10FFAD9DFA}" v="133" dt="2024-06-25T17:18:06.2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61" Type="http://schemas.microsoft.com/office/2018/10/relationships/authors" Targe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s>
</file>

<file path=ppt/comments/modernComment_101_2DF61BA6.xml><?xml version="1.0" encoding="utf-8"?>
<p188:cmLst xmlns:a="http://schemas.openxmlformats.org/drawingml/2006/main" xmlns:r="http://schemas.openxmlformats.org/officeDocument/2006/relationships" xmlns:p188="http://schemas.microsoft.com/office/powerpoint/2018/8/main">
  <p188:cm id="{DF0B1315-17FA-48AC-80E5-C8748A8B9F2D}" authorId="{4C4F7798-56C4-A2C2-9AA3-F774CA00128C}" status="resolved" created="2024-06-24T20:06:39.697" complete="100000">
    <pc:sldMkLst xmlns:pc="http://schemas.microsoft.com/office/powerpoint/2013/main/command">
      <pc:docMk/>
      <pc:sldMk cId="771103654" sldId="257"/>
    </pc:sldMkLst>
    <p188:replyLst>
      <p188:reply id="{EF708BDC-6601-4F7B-96EA-0C08B7C26983}" authorId="{1129382A-2BE8-A2CB-7D78-B1E82500795F}" created="2024-06-25T14:51:08.749">
        <p188:txBody>
          <a:bodyPr/>
          <a:lstStyle/>
          <a:p>
            <a:r>
              <a:rPr lang="en-US"/>
              <a:t>I just added the link. Feel free to edit </a:t>
            </a:r>
          </a:p>
        </p188:txBody>
      </p188:reply>
      <p188:reply id="{B8C92004-63C1-4521-9679-604F714EC51A}" authorId="{4C4F7798-56C4-A2C2-9AA3-F774CA00128C}" created="2024-06-25T15:01:53.502">
        <p188:txBody>
          <a:bodyPr/>
          <a:lstStyle/>
          <a:p>
            <a:r>
              <a:rPr lang="en-US"/>
              <a:t>do we know the time of the webinar or have a registration link?</a:t>
            </a:r>
          </a:p>
        </p188:txBody>
      </p188:reply>
    </p188:replyLst>
    <p188:txBody>
      <a:bodyPr/>
      <a:lstStyle/>
      <a:p>
        <a:r>
          <a:rPr lang="en-US"/>
          <a:t>[@Stephanie Sosa-Kalter] please feel free to put any information on the August 20th webinar that you'd like us to share on this slide. Annika will be bringing it up before we end the webinar.</a:t>
        </a:r>
      </a:p>
    </p188:txBody>
    <p188:extLst>
      <p:ext xmlns:p="http://schemas.openxmlformats.org/presentationml/2006/main" uri="{57CB4572-C831-44C2-8A1C-0ADB6CCDFE69}">
        <p223:reactions xmlns:p223="http://schemas.microsoft.com/office/powerpoint/2022/03/main">
          <p223:rxn type="👍">
            <p223:instance time="2024-06-25T14:50:53.327" authorId="{1129382A-2BE8-A2CB-7D78-B1E82500795F}"/>
          </p223:rxn>
        </p223:reactions>
      </p:ext>
    </p188:extLst>
  </p188:cm>
</p188:cmLst>
</file>

<file path=ppt/comments/modernComment_111_CE157076.xml><?xml version="1.0" encoding="utf-8"?>
<p188:cmLst xmlns:a="http://schemas.openxmlformats.org/drawingml/2006/main" xmlns:r="http://schemas.openxmlformats.org/officeDocument/2006/relationships" xmlns:p188="http://schemas.microsoft.com/office/powerpoint/2018/8/main">
  <p188:cm id="{F922E574-9574-4663-87D3-D1419AD5A77A}" authorId="{192D6F5F-E6F4-4943-0ED4-40AA0D468885}" status="resolved" created="2024-06-18T18:22:41.251" complete="100000">
    <ac:txMkLst xmlns:ac="http://schemas.microsoft.com/office/drawing/2013/main/command">
      <pc:docMk xmlns:pc="http://schemas.microsoft.com/office/powerpoint/2013/main/command"/>
      <pc:sldMk xmlns:pc="http://schemas.microsoft.com/office/powerpoint/2013/main/command" cId="3457511542" sldId="273"/>
      <ac:spMk id="2" creationId="{B06CBE39-193E-06D2-43E0-BCBEA4649577}"/>
      <ac:txMk cp="6" len="6">
        <ac:context len="42" hash="2196443768"/>
      </ac:txMk>
    </ac:txMkLst>
    <p188:pos x="2100943" y="745215"/>
    <p188:replyLst>
      <p188:reply id="{541FB8CA-E088-4561-91AE-ADAB7F554850}" authorId="{C69702BF-78D0-5067-D04E-EE85323EF9C1}" created="2024-06-21T18:05:46.431">
        <p188:txBody>
          <a:bodyPr/>
          <a:lstStyle/>
          <a:p>
            <a:r>
              <a:rPr lang="en-US"/>
              <a:t>Yeah, I like something like this. Ian, in the paper I recommended having an icon image to go along with the playbook so you could easily display and get the recommended actions across to the audience. I think this begins to do that.
I'd ask Kate to more the table more appealing.
I'd also change the title to something like. "what actions does the R2E2 playbook recommend." (Fwiw, presenting the titles as questions to the audience is a simply way to help them process their thoughts and understand what they're seeing.)</a:t>
            </a:r>
          </a:p>
        </p188:txBody>
      </p188:reply>
      <p188:reply id="{5B783FC5-4A33-4D55-BB72-5293A89BC328}" authorId="{4C4F7798-56C4-A2C2-9AA3-F774CA00128C}" created="2024-06-24T19:44:32.150">
        <p188:txBody>
          <a:bodyPr/>
          <a:lstStyle/>
          <a:p>
            <a:r>
              <a:rPr lang="en-US"/>
              <a:t>[@Kate Doughty], could you help us make this table more visually appealing?</a:t>
            </a:r>
          </a:p>
        </p188:txBody>
      </p188:reply>
      <p188:reply id="{2C1DBD01-C34D-499A-885D-D3A28BC6D6D1}" authorId="{0B018EAB-C411-1A90-3565-020EFE985857}" created="2024-06-24T20:28:05.990">
        <p188:txBody>
          <a:bodyPr/>
          <a:lstStyle/>
          <a:p>
            <a:r>
              <a:rPr lang="en-US"/>
              <a:t>Hello all,  is this along the lines of what you anticipated or were you looking for something like icons?</a:t>
            </a:r>
          </a:p>
        </p188:txBody>
      </p188:reply>
      <p188:reply id="{55A73EC9-CF40-40ED-AC52-461AD6F4C8DF}" authorId="{192D6F5F-E6F4-4943-0ED4-40AA0D468885}" created="2024-06-24T21:18:48.130">
        <p188:txBody>
          <a:bodyPr/>
          <a:lstStyle/>
          <a:p>
            <a:r>
              <a:rPr lang="en-US"/>
              <a:t>[@Kate Doughty] I think whatever you think would make this look more exciting. This is the centerpiece of the Playbook, so right now it seems a little boring compared to how excited we want people to be?</a:t>
            </a:r>
          </a:p>
        </p188:txBody>
      </p188:reply>
      <p188:reply id="{A86A42BD-3FD3-4363-BF6E-80C4E1C95F1A}" authorId="{0B018EAB-C411-1A90-3565-020EFE985857}" created="2024-06-25T12:59:25.944">
        <p188:txBody>
          <a:bodyPr/>
          <a:lstStyle/>
          <a:p>
            <a:r>
              <a:rPr lang="en-US"/>
              <a:t>Is this more along the lines of what you were hoping?</a:t>
            </a:r>
          </a:p>
        </p188:txBody>
      </p188:reply>
      <p188:reply id="{99063405-05A6-47F4-902E-4973CA4403A3}" authorId="{192D6F5F-E6F4-4943-0ED4-40AA0D468885}" created="2024-06-25T14:10:04.808">
        <p188:txBody>
          <a:bodyPr/>
          <a:lstStyle/>
          <a:p>
            <a:r>
              <a:rPr lang="en-US"/>
              <a:t>I like it! [@Ian Becker] does this work for you?</a:t>
            </a:r>
          </a:p>
        </p188:txBody>
      </p188:reply>
      <p188:reply id="{29026E01-FEF2-45D2-9648-4072795D9389}" authorId="{4C4F7798-56C4-A2C2-9AA3-F774CA00128C}" created="2024-06-25T15:05:36.305">
        <p188:txBody>
          <a:bodyPr/>
          <a:lstStyle/>
          <a:p>
            <a:r>
              <a:rPr lang="en-US"/>
              <a:t>Yep! Looks great.</a:t>
            </a:r>
          </a:p>
        </p188:txBody>
      </p188:reply>
    </p188:replyLst>
    <p188:txBody>
      <a:bodyPr/>
      <a:lstStyle/>
      <a:p>
        <a:r>
          <a:rPr lang="en-US"/>
          <a:t>I mocked up a simple table here that shares the 12 actions. On the following slides, I'd think about sharing information about some of our most exciting or unique program examples. Perhaps 3-5, each with their own slide, across a variety of topics. The thought is to provide a teaser that makes folks want to dig in deeper.</a:t>
        </a:r>
      </a:p>
    </p188:txBody>
  </p188:cm>
</p188:cmLst>
</file>

<file path=ppt/comments/modernComment_140_C1268BC8.xml><?xml version="1.0" encoding="utf-8"?>
<p188:cmLst xmlns:a="http://schemas.openxmlformats.org/drawingml/2006/main" xmlns:r="http://schemas.openxmlformats.org/officeDocument/2006/relationships" xmlns:p188="http://schemas.microsoft.com/office/powerpoint/2018/8/main">
  <p188:cm id="{15222E9E-F9E5-42D5-9769-C7DEC3DD6D1C}" authorId="{C69702BF-78D0-5067-D04E-EE85323EF9C1}" status="resolved" created="2024-06-21T18:11:27.753" complete="100000">
    <ac:deMkLst xmlns:ac="http://schemas.microsoft.com/office/drawing/2013/main/command">
      <pc:docMk xmlns:pc="http://schemas.microsoft.com/office/powerpoint/2013/main/command"/>
      <pc:sldMk xmlns:pc="http://schemas.microsoft.com/office/powerpoint/2013/main/command" cId="3240528840" sldId="320"/>
      <ac:spMk id="3" creationId="{DB9A7588-B7D7-B7B1-049F-A971210F78E8}"/>
    </ac:deMkLst>
    <p188:replyLst>
      <p188:reply id="{91BAF2BC-673B-4A45-96A2-13C36DE0B197}" authorId="{192D6F5F-E6F4-4943-0ED4-40AA0D468885}" created="2024-06-24T21:33:22.996">
        <p188:txBody>
          <a:bodyPr/>
          <a:lstStyle/>
          <a:p>
            <a:r>
              <a:rPr lang="en-US"/>
              <a:t>[@Ian Becker] I combined the two bullets, because they seemed redundant. It read: 
- Reach out to us with questions or suggestions! ​
- Send us a message at "Stay Informed" tab on R2E2 website.
When folks go to the Stay Informed tab, however, it only offers folks the opportunity to ask questions about a federal funding opportunity. Can we ask Rob to change that text to make it more generic? Maybe it could read: 
- "Have a question related to administering or scaling up energy upgrade programs for low- and moderate-income housing? Submit it to our team in the Box below."
Instead of currently this, which is a little outdated and not accurate:
"Have a question related to new federal funding opportunities to support energy efficiency retrofits of low- and moderate-income housing? Submit it to our team in the Box below. We update our https://www.aceee.org/r2e2-whats-new on a monthly basis."</a:t>
            </a:r>
          </a:p>
        </p188:txBody>
      </p188:reply>
    </p188:replyLst>
    <p188:txBody>
      <a:bodyPr/>
      <a:lstStyle/>
      <a:p>
        <a:r>
          <a:rPr lang="en-US"/>
          <a:t>Agree w/ these comments. Make this slide the call to action. Perhaps you include a few different screenshots from the website and simply say, "Want to dig in more, contact me at ibecker@aceee.org." </a:t>
        </a:r>
      </a:p>
    </p188:txBody>
    <p188:extLst>
      <p:ext xmlns:p="http://schemas.openxmlformats.org/presentationml/2006/main" uri="{57CB4572-C831-44C2-8A1C-0ADB6CCDFE69}">
        <p223:reactions xmlns:p223="http://schemas.microsoft.com/office/powerpoint/2022/03/main">
          <p223:rxn type="👍">
            <p223:instance time="2024-06-24T20:09:55.134" authorId="{4C4F7798-56C4-A2C2-9AA3-F774CA00128C}"/>
          </p223:rxn>
        </p223:reactions>
      </p:ext>
    </p188:extLst>
  </p188:cm>
  <p188:cm id="{551B1CCB-3629-4247-AFDD-12FFB09AAC72}" authorId="{192D6F5F-E6F4-4943-0ED4-40AA0D468885}" status="resolved" created="2024-06-24T21:22:15.740" complete="100000">
    <ac:deMkLst xmlns:ac="http://schemas.microsoft.com/office/drawing/2013/main/command">
      <pc:docMk xmlns:pc="http://schemas.microsoft.com/office/powerpoint/2013/main/command"/>
      <pc:sldMk xmlns:pc="http://schemas.microsoft.com/office/powerpoint/2013/main/command" cId="3240528840" sldId="320"/>
      <ac:picMk id="5" creationId="{F1A9B1C1-F4F8-86B8-DD10-C660D2705DE6}"/>
    </ac:deMkLst>
    <p188:txBody>
      <a:bodyPr/>
      <a:lstStyle/>
      <a:p>
        <a:r>
          <a:rPr lang="en-US"/>
          <a:t>[@Ian Becker] let's swap this out for a different picture, since this one already appeared in the screenshot. Perhaps the banner photo for Section 1 or 3?</a:t>
        </a:r>
      </a:p>
    </p188:txBody>
  </p188:cm>
</p188:cmLst>
</file>

<file path=ppt/comments/modernComment_142_A932457E.xml><?xml version="1.0" encoding="utf-8"?>
<p188:cmLst xmlns:a="http://schemas.openxmlformats.org/drawingml/2006/main" xmlns:r="http://schemas.openxmlformats.org/officeDocument/2006/relationships" xmlns:p188="http://schemas.microsoft.com/office/powerpoint/2018/8/main">
  <p188:cm id="{698C2674-9C61-4185-86F1-E5C689CE1CD7}" authorId="{0B018EAB-C411-1A90-3565-020EFE985857}" status="resolved" created="2024-06-24T20:28:29.742" complete="100000">
    <ac:deMkLst xmlns:ac="http://schemas.microsoft.com/office/drawing/2013/main/command">
      <pc:docMk xmlns:pc="http://schemas.microsoft.com/office/powerpoint/2013/main/command"/>
      <pc:sldMk xmlns:pc="http://schemas.microsoft.com/office/powerpoint/2013/main/command" cId="2838644094" sldId="322"/>
      <ac:picMk id="7" creationId="{530AE3A7-DE96-C8CC-F249-5F39056D568B}"/>
    </ac:deMkLst>
    <p188:replyLst>
      <p188:reply id="{BAFD7F58-87FF-4D7D-8285-20C7E3DF75AD}" authorId="{192D6F5F-E6F4-4943-0ED4-40AA0D468885}" created="2024-06-24T21:17:52.016">
        <p188:txBody>
          <a:bodyPr/>
          <a:lstStyle/>
          <a:p>
            <a:r>
              <a:rPr lang="en-US"/>
              <a:t>Hi Kate. We wanted there to be a visual difference when you navigated from the R2E2 site to the Playbook site, so you noticed that you were on a new site. That said, perhaps it makes more sense for everything to be the R2E2 teal color? Rob chose this color. [@Ian Becker] thoughts?</a:t>
            </a:r>
          </a:p>
        </p188:txBody>
      </p188:reply>
    </p188:replyLst>
    <p188:txBody>
      <a:bodyPr/>
      <a:lstStyle/>
      <a:p>
        <a:r>
          <a:rPr lang="en-US"/>
          <a:t>Is there a reason why the colors on this mock up site are so different from the branding colors of the initiative…?</a:t>
        </a:r>
      </a:p>
    </p188:txBody>
  </p188:cm>
</p188:cmLst>
</file>

<file path=ppt/comments/modernComment_14B_845857C.xml><?xml version="1.0" encoding="utf-8"?>
<p188:cmLst xmlns:a="http://schemas.openxmlformats.org/drawingml/2006/main" xmlns:r="http://schemas.openxmlformats.org/officeDocument/2006/relationships" xmlns:p188="http://schemas.microsoft.com/office/powerpoint/2018/8/main">
  <p188:cm id="{4B345935-627D-4093-A225-8E6B834CE27A}" authorId="{192D6F5F-E6F4-4943-0ED4-40AA0D468885}" status="resolved" created="2024-06-25T17:16:28.997" complete="100000">
    <ac:txMkLst xmlns:ac="http://schemas.microsoft.com/office/drawing/2013/main/command">
      <pc:docMk xmlns:pc="http://schemas.microsoft.com/office/powerpoint/2013/main/command"/>
      <pc:sldMk xmlns:pc="http://schemas.microsoft.com/office/powerpoint/2013/main/command" cId="138773884" sldId="331"/>
      <ac:spMk id="2" creationId="{54DF0E95-4A76-23CF-0497-2786B338A609}"/>
      <ac:txMk cp="0" len="32">
        <ac:context len="33" hash="2955629215"/>
      </ac:txMk>
    </ac:txMkLst>
    <p188:pos x="9359660" y="747622"/>
    <p188:txBody>
      <a:bodyPr/>
      <a:lstStyle/>
      <a:p>
        <a:r>
          <a:rPr lang="en-US"/>
          <a:t>[@Ian Becker] can we change the headline so that this final slide is a Thank You slide? So, instead of "Partners", make it say "Thank you from the R2E2 Partners!"</a:t>
        </a:r>
      </a:p>
    </p188:txBody>
    <p188:extLst>
      <p:ext xmlns:p="http://schemas.openxmlformats.org/presentationml/2006/main" uri="{57CB4572-C831-44C2-8A1C-0ADB6CCDFE69}">
        <p223:reactions xmlns:p223="http://schemas.microsoft.com/office/powerpoint/2022/03/main">
          <p223:rxn type="👍">
            <p223:instance time="2024-06-25T17:35:45.658" authorId="{4C4F7798-56C4-A2C2-9AA3-F774CA00128C}"/>
          </p223:rxn>
        </p223:reactions>
      </p:ext>
    </p188:extLst>
  </p188:cm>
</p188:cmLst>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F03305-7443-4691-837C-C18275CD2C73}" type="doc">
      <dgm:prSet loTypeId="urn:microsoft.com/office/officeart/2005/8/layout/hProcess11" loCatId="process" qsTypeId="urn:microsoft.com/office/officeart/2005/8/quickstyle/simple1" qsCatId="simple" csTypeId="urn:microsoft.com/office/officeart/2005/8/colors/accent2_3" csCatId="accent2" phldr="1"/>
      <dgm:spPr/>
    </dgm:pt>
    <dgm:pt modelId="{F66C7BF2-2BBA-4815-BF5C-12CA5D3C5842}">
      <dgm:prSet phldrT="[Text]"/>
      <dgm:spPr/>
      <dgm:t>
        <a:bodyPr/>
        <a:lstStyle/>
        <a:p>
          <a:r>
            <a:rPr lang="en-US" b="1"/>
            <a:t>Learn About Program</a:t>
          </a:r>
        </a:p>
      </dgm:t>
    </dgm:pt>
    <dgm:pt modelId="{83E6444E-9E7C-404F-B0F6-01D535635379}" type="parTrans" cxnId="{2A44D41A-E310-4E20-9315-5BDC8EE200A9}">
      <dgm:prSet/>
      <dgm:spPr/>
      <dgm:t>
        <a:bodyPr/>
        <a:lstStyle/>
        <a:p>
          <a:endParaRPr lang="en-US"/>
        </a:p>
      </dgm:t>
    </dgm:pt>
    <dgm:pt modelId="{3B9ED7B3-6253-4B2E-B81B-1CC55FB95F42}" type="sibTrans" cxnId="{2A44D41A-E310-4E20-9315-5BDC8EE200A9}">
      <dgm:prSet/>
      <dgm:spPr/>
      <dgm:t>
        <a:bodyPr/>
        <a:lstStyle/>
        <a:p>
          <a:endParaRPr lang="en-US"/>
        </a:p>
      </dgm:t>
    </dgm:pt>
    <dgm:pt modelId="{76062967-3576-4059-8BEB-D79CCBA48402}">
      <dgm:prSet phldrT="[Text]"/>
      <dgm:spPr/>
      <dgm:t>
        <a:bodyPr/>
        <a:lstStyle/>
        <a:p>
          <a:r>
            <a:rPr lang="en-US" b="1"/>
            <a:t>Building Needs  Assessment</a:t>
          </a:r>
        </a:p>
      </dgm:t>
    </dgm:pt>
    <dgm:pt modelId="{36375B0D-C2D9-4EFA-A86E-B4DA3CF58C75}" type="parTrans" cxnId="{6C55A6C9-05BB-4313-9B0F-56B09F8E4353}">
      <dgm:prSet/>
      <dgm:spPr/>
      <dgm:t>
        <a:bodyPr/>
        <a:lstStyle/>
        <a:p>
          <a:endParaRPr lang="en-US"/>
        </a:p>
      </dgm:t>
    </dgm:pt>
    <dgm:pt modelId="{1576FB8B-2C8D-47DE-BEFC-62FA546016F9}" type="sibTrans" cxnId="{6C55A6C9-05BB-4313-9B0F-56B09F8E4353}">
      <dgm:prSet/>
      <dgm:spPr/>
      <dgm:t>
        <a:bodyPr/>
        <a:lstStyle/>
        <a:p>
          <a:endParaRPr lang="en-US"/>
        </a:p>
      </dgm:t>
    </dgm:pt>
    <dgm:pt modelId="{452B4A16-5AF7-4CF6-90BB-F50E2DA12AE2}">
      <dgm:prSet phldrT="[Text]"/>
      <dgm:spPr/>
      <dgm:t>
        <a:bodyPr/>
        <a:lstStyle/>
        <a:p>
          <a:r>
            <a:rPr lang="en-US" b="1"/>
            <a:t>Decide </a:t>
          </a:r>
          <a:br>
            <a:rPr lang="en-US" b="1"/>
          </a:br>
          <a:r>
            <a:rPr lang="en-US" b="1"/>
            <a:t>on Energy Conservation Measures</a:t>
          </a:r>
        </a:p>
      </dgm:t>
    </dgm:pt>
    <dgm:pt modelId="{B164DCE3-5079-4A57-A922-50B9D1BC843B}" type="parTrans" cxnId="{3499993E-539A-4A0B-8769-7C92ABA10097}">
      <dgm:prSet/>
      <dgm:spPr/>
      <dgm:t>
        <a:bodyPr/>
        <a:lstStyle/>
        <a:p>
          <a:endParaRPr lang="en-US"/>
        </a:p>
      </dgm:t>
    </dgm:pt>
    <dgm:pt modelId="{B65890F2-AB04-4C57-A59A-1F8DAF33C219}" type="sibTrans" cxnId="{3499993E-539A-4A0B-8769-7C92ABA10097}">
      <dgm:prSet/>
      <dgm:spPr/>
      <dgm:t>
        <a:bodyPr/>
        <a:lstStyle/>
        <a:p>
          <a:endParaRPr lang="en-US"/>
        </a:p>
      </dgm:t>
    </dgm:pt>
    <dgm:pt modelId="{3841DC48-6EC0-4C8A-A4D1-598D945D0209}">
      <dgm:prSet phldrT="[Text]"/>
      <dgm:spPr/>
      <dgm:t>
        <a:bodyPr/>
        <a:lstStyle/>
        <a:p>
          <a:r>
            <a:rPr lang="en-US" b="1"/>
            <a:t>Implement Measures</a:t>
          </a:r>
        </a:p>
      </dgm:t>
    </dgm:pt>
    <dgm:pt modelId="{5EF179D9-600E-4AAB-AAB5-3DEB8D987DF6}" type="parTrans" cxnId="{A04CDEFA-572A-4961-99A6-4F6151C75E4F}">
      <dgm:prSet/>
      <dgm:spPr/>
      <dgm:t>
        <a:bodyPr/>
        <a:lstStyle/>
        <a:p>
          <a:endParaRPr lang="en-US"/>
        </a:p>
      </dgm:t>
    </dgm:pt>
    <dgm:pt modelId="{60952EE3-12F8-4D18-9BE9-B46DEE8BC2A3}" type="sibTrans" cxnId="{A04CDEFA-572A-4961-99A6-4F6151C75E4F}">
      <dgm:prSet/>
      <dgm:spPr/>
      <dgm:t>
        <a:bodyPr/>
        <a:lstStyle/>
        <a:p>
          <a:endParaRPr lang="en-US"/>
        </a:p>
      </dgm:t>
    </dgm:pt>
    <dgm:pt modelId="{B711C637-F6E6-45D7-A866-9B465AA2EF71}">
      <dgm:prSet phldrT="[Text]"/>
      <dgm:spPr/>
      <dgm:t>
        <a:bodyPr/>
        <a:lstStyle/>
        <a:p>
          <a:r>
            <a:rPr lang="en-US" b="1"/>
            <a:t>Stay in Touch</a:t>
          </a:r>
        </a:p>
      </dgm:t>
    </dgm:pt>
    <dgm:pt modelId="{393F2CCA-EBB8-4891-AABD-64ADF5076418}" type="parTrans" cxnId="{CA30DD54-708B-42E9-BC13-ECF4EB67F8A8}">
      <dgm:prSet/>
      <dgm:spPr/>
      <dgm:t>
        <a:bodyPr/>
        <a:lstStyle/>
        <a:p>
          <a:endParaRPr lang="en-US"/>
        </a:p>
      </dgm:t>
    </dgm:pt>
    <dgm:pt modelId="{AFC26906-6D9C-4F0A-9E64-61FB12670074}" type="sibTrans" cxnId="{CA30DD54-708B-42E9-BC13-ECF4EB67F8A8}">
      <dgm:prSet/>
      <dgm:spPr/>
      <dgm:t>
        <a:bodyPr/>
        <a:lstStyle/>
        <a:p>
          <a:endParaRPr lang="en-US"/>
        </a:p>
      </dgm:t>
    </dgm:pt>
    <dgm:pt modelId="{B04D0F91-81FD-47D5-ACD3-B3FAA3593EED}" type="pres">
      <dgm:prSet presAssocID="{33F03305-7443-4691-837C-C18275CD2C73}" presName="Name0" presStyleCnt="0">
        <dgm:presLayoutVars>
          <dgm:dir/>
          <dgm:resizeHandles val="exact"/>
        </dgm:presLayoutVars>
      </dgm:prSet>
      <dgm:spPr/>
    </dgm:pt>
    <dgm:pt modelId="{180D1236-9F7F-4D51-80F3-7199C9FC3EC9}" type="pres">
      <dgm:prSet presAssocID="{33F03305-7443-4691-837C-C18275CD2C73}" presName="arrow" presStyleLbl="bgShp" presStyleIdx="0" presStyleCnt="1"/>
      <dgm:spPr/>
    </dgm:pt>
    <dgm:pt modelId="{5B59DE26-2877-4EE9-BC58-A94C907D047F}" type="pres">
      <dgm:prSet presAssocID="{33F03305-7443-4691-837C-C18275CD2C73}" presName="points" presStyleCnt="0"/>
      <dgm:spPr/>
    </dgm:pt>
    <dgm:pt modelId="{1183D8E4-CFD4-4877-A70A-0503AD33C47E}" type="pres">
      <dgm:prSet presAssocID="{F66C7BF2-2BBA-4815-BF5C-12CA5D3C5842}" presName="compositeA" presStyleCnt="0"/>
      <dgm:spPr/>
    </dgm:pt>
    <dgm:pt modelId="{7F8A627A-867A-4282-818E-7B7CC5C64529}" type="pres">
      <dgm:prSet presAssocID="{F66C7BF2-2BBA-4815-BF5C-12CA5D3C5842}" presName="textA" presStyleLbl="revTx" presStyleIdx="0" presStyleCnt="5">
        <dgm:presLayoutVars>
          <dgm:bulletEnabled val="1"/>
        </dgm:presLayoutVars>
      </dgm:prSet>
      <dgm:spPr/>
    </dgm:pt>
    <dgm:pt modelId="{8C2A5C2A-2CA5-4DBC-8601-52F69868A3D0}" type="pres">
      <dgm:prSet presAssocID="{F66C7BF2-2BBA-4815-BF5C-12CA5D3C5842}" presName="circleA" presStyleLbl="node1" presStyleIdx="0" presStyleCnt="5"/>
      <dgm:spPr/>
    </dgm:pt>
    <dgm:pt modelId="{C28370DC-74E7-4FA9-AD30-7FEA0C782CBD}" type="pres">
      <dgm:prSet presAssocID="{F66C7BF2-2BBA-4815-BF5C-12CA5D3C5842}" presName="spaceA" presStyleCnt="0"/>
      <dgm:spPr/>
    </dgm:pt>
    <dgm:pt modelId="{451DA6F3-F39A-4ECC-8483-5A1039246B1A}" type="pres">
      <dgm:prSet presAssocID="{3B9ED7B3-6253-4B2E-B81B-1CC55FB95F42}" presName="space" presStyleCnt="0"/>
      <dgm:spPr/>
    </dgm:pt>
    <dgm:pt modelId="{55AC3583-F9C1-4616-8848-F8BFB714E36D}" type="pres">
      <dgm:prSet presAssocID="{76062967-3576-4059-8BEB-D79CCBA48402}" presName="compositeB" presStyleCnt="0"/>
      <dgm:spPr/>
    </dgm:pt>
    <dgm:pt modelId="{E4390AF2-1B33-416A-965A-BD3E9A4D156B}" type="pres">
      <dgm:prSet presAssocID="{76062967-3576-4059-8BEB-D79CCBA48402}" presName="textB" presStyleLbl="revTx" presStyleIdx="1" presStyleCnt="5">
        <dgm:presLayoutVars>
          <dgm:bulletEnabled val="1"/>
        </dgm:presLayoutVars>
      </dgm:prSet>
      <dgm:spPr/>
    </dgm:pt>
    <dgm:pt modelId="{A646C983-E603-41B2-87C7-8AD569006254}" type="pres">
      <dgm:prSet presAssocID="{76062967-3576-4059-8BEB-D79CCBA48402}" presName="circleB" presStyleLbl="node1" presStyleIdx="1" presStyleCnt="5"/>
      <dgm:spPr/>
    </dgm:pt>
    <dgm:pt modelId="{D6179D85-9D21-4FC6-87DE-8BCEB5FAADB7}" type="pres">
      <dgm:prSet presAssocID="{76062967-3576-4059-8BEB-D79CCBA48402}" presName="spaceB" presStyleCnt="0"/>
      <dgm:spPr/>
    </dgm:pt>
    <dgm:pt modelId="{847C142D-36A7-41C3-8151-56F23DF92793}" type="pres">
      <dgm:prSet presAssocID="{1576FB8B-2C8D-47DE-BEFC-62FA546016F9}" presName="space" presStyleCnt="0"/>
      <dgm:spPr/>
    </dgm:pt>
    <dgm:pt modelId="{B0372837-BB6E-40B5-AAB0-61DC413AEAFA}" type="pres">
      <dgm:prSet presAssocID="{452B4A16-5AF7-4CF6-90BB-F50E2DA12AE2}" presName="compositeA" presStyleCnt="0"/>
      <dgm:spPr/>
    </dgm:pt>
    <dgm:pt modelId="{2BC0906E-8E9B-4610-858E-F38D54AE6FD3}" type="pres">
      <dgm:prSet presAssocID="{452B4A16-5AF7-4CF6-90BB-F50E2DA12AE2}" presName="textA" presStyleLbl="revTx" presStyleIdx="2" presStyleCnt="5">
        <dgm:presLayoutVars>
          <dgm:bulletEnabled val="1"/>
        </dgm:presLayoutVars>
      </dgm:prSet>
      <dgm:spPr/>
    </dgm:pt>
    <dgm:pt modelId="{2007AFD6-30B3-49F1-ACD6-5172F4B06079}" type="pres">
      <dgm:prSet presAssocID="{452B4A16-5AF7-4CF6-90BB-F50E2DA12AE2}" presName="circleA" presStyleLbl="node1" presStyleIdx="2" presStyleCnt="5"/>
      <dgm:spPr/>
    </dgm:pt>
    <dgm:pt modelId="{1FA57EC6-2F02-4895-A536-E4D32059DF69}" type="pres">
      <dgm:prSet presAssocID="{452B4A16-5AF7-4CF6-90BB-F50E2DA12AE2}" presName="spaceA" presStyleCnt="0"/>
      <dgm:spPr/>
    </dgm:pt>
    <dgm:pt modelId="{CCE4C4C1-603C-424A-ABE7-EF09E71D9D5A}" type="pres">
      <dgm:prSet presAssocID="{B65890F2-AB04-4C57-A59A-1F8DAF33C219}" presName="space" presStyleCnt="0"/>
      <dgm:spPr/>
    </dgm:pt>
    <dgm:pt modelId="{0B403BDC-5A1B-4BB7-94D7-D29D822E6BBB}" type="pres">
      <dgm:prSet presAssocID="{3841DC48-6EC0-4C8A-A4D1-598D945D0209}" presName="compositeB" presStyleCnt="0"/>
      <dgm:spPr/>
    </dgm:pt>
    <dgm:pt modelId="{CFD57694-B350-499B-B5EE-F853FD8C67F1}" type="pres">
      <dgm:prSet presAssocID="{3841DC48-6EC0-4C8A-A4D1-598D945D0209}" presName="textB" presStyleLbl="revTx" presStyleIdx="3" presStyleCnt="5">
        <dgm:presLayoutVars>
          <dgm:bulletEnabled val="1"/>
        </dgm:presLayoutVars>
      </dgm:prSet>
      <dgm:spPr/>
    </dgm:pt>
    <dgm:pt modelId="{0E745920-E71F-454C-8D3D-9A68003B14B6}" type="pres">
      <dgm:prSet presAssocID="{3841DC48-6EC0-4C8A-A4D1-598D945D0209}" presName="circleB" presStyleLbl="node1" presStyleIdx="3" presStyleCnt="5"/>
      <dgm:spPr/>
    </dgm:pt>
    <dgm:pt modelId="{9412B955-6DE3-434E-91FC-144982CC9D84}" type="pres">
      <dgm:prSet presAssocID="{3841DC48-6EC0-4C8A-A4D1-598D945D0209}" presName="spaceB" presStyleCnt="0"/>
      <dgm:spPr/>
    </dgm:pt>
    <dgm:pt modelId="{97F10017-CC67-4C00-A0CE-35A354834279}" type="pres">
      <dgm:prSet presAssocID="{60952EE3-12F8-4D18-9BE9-B46DEE8BC2A3}" presName="space" presStyleCnt="0"/>
      <dgm:spPr/>
    </dgm:pt>
    <dgm:pt modelId="{F865AFD9-4412-4F6A-9F5B-0DD2CE60676B}" type="pres">
      <dgm:prSet presAssocID="{B711C637-F6E6-45D7-A866-9B465AA2EF71}" presName="compositeA" presStyleCnt="0"/>
      <dgm:spPr/>
    </dgm:pt>
    <dgm:pt modelId="{18210D93-C666-4528-9997-AF5F38F70074}" type="pres">
      <dgm:prSet presAssocID="{B711C637-F6E6-45D7-A866-9B465AA2EF71}" presName="textA" presStyleLbl="revTx" presStyleIdx="4" presStyleCnt="5">
        <dgm:presLayoutVars>
          <dgm:bulletEnabled val="1"/>
        </dgm:presLayoutVars>
      </dgm:prSet>
      <dgm:spPr/>
    </dgm:pt>
    <dgm:pt modelId="{2E414752-964B-4FD3-AF01-025392EE6C6E}" type="pres">
      <dgm:prSet presAssocID="{B711C637-F6E6-45D7-A866-9B465AA2EF71}" presName="circleA" presStyleLbl="node1" presStyleIdx="4" presStyleCnt="5"/>
      <dgm:spPr/>
    </dgm:pt>
    <dgm:pt modelId="{493E7FF7-6BE5-4DD6-8403-8CF892CCBD1E}" type="pres">
      <dgm:prSet presAssocID="{B711C637-F6E6-45D7-A866-9B465AA2EF71}" presName="spaceA" presStyleCnt="0"/>
      <dgm:spPr/>
    </dgm:pt>
  </dgm:ptLst>
  <dgm:cxnLst>
    <dgm:cxn modelId="{2A44D41A-E310-4E20-9315-5BDC8EE200A9}" srcId="{33F03305-7443-4691-837C-C18275CD2C73}" destId="{F66C7BF2-2BBA-4815-BF5C-12CA5D3C5842}" srcOrd="0" destOrd="0" parTransId="{83E6444E-9E7C-404F-B0F6-01D535635379}" sibTransId="{3B9ED7B3-6253-4B2E-B81B-1CC55FB95F42}"/>
    <dgm:cxn modelId="{E2A1C733-C575-4327-BAE5-4893CA997835}" type="presOf" srcId="{B711C637-F6E6-45D7-A866-9B465AA2EF71}" destId="{18210D93-C666-4528-9997-AF5F38F70074}" srcOrd="0" destOrd="0" presId="urn:microsoft.com/office/officeart/2005/8/layout/hProcess11"/>
    <dgm:cxn modelId="{3499993E-539A-4A0B-8769-7C92ABA10097}" srcId="{33F03305-7443-4691-837C-C18275CD2C73}" destId="{452B4A16-5AF7-4CF6-90BB-F50E2DA12AE2}" srcOrd="2" destOrd="0" parTransId="{B164DCE3-5079-4A57-A922-50B9D1BC843B}" sibTransId="{B65890F2-AB04-4C57-A59A-1F8DAF33C219}"/>
    <dgm:cxn modelId="{25D84D73-5D0C-4C68-8CFD-332287D53318}" type="presOf" srcId="{F66C7BF2-2BBA-4815-BF5C-12CA5D3C5842}" destId="{7F8A627A-867A-4282-818E-7B7CC5C64529}" srcOrd="0" destOrd="0" presId="urn:microsoft.com/office/officeart/2005/8/layout/hProcess11"/>
    <dgm:cxn modelId="{CA30DD54-708B-42E9-BC13-ECF4EB67F8A8}" srcId="{33F03305-7443-4691-837C-C18275CD2C73}" destId="{B711C637-F6E6-45D7-A866-9B465AA2EF71}" srcOrd="4" destOrd="0" parTransId="{393F2CCA-EBB8-4891-AABD-64ADF5076418}" sibTransId="{AFC26906-6D9C-4F0A-9E64-61FB12670074}"/>
    <dgm:cxn modelId="{ACBA487C-C717-4411-948D-B7F2B6BBDF2E}" type="presOf" srcId="{33F03305-7443-4691-837C-C18275CD2C73}" destId="{B04D0F91-81FD-47D5-ACD3-B3FAA3593EED}" srcOrd="0" destOrd="0" presId="urn:microsoft.com/office/officeart/2005/8/layout/hProcess11"/>
    <dgm:cxn modelId="{7C304292-0DDD-4B05-8A14-7F48B7FB89E6}" type="presOf" srcId="{3841DC48-6EC0-4C8A-A4D1-598D945D0209}" destId="{CFD57694-B350-499B-B5EE-F853FD8C67F1}" srcOrd="0" destOrd="0" presId="urn:microsoft.com/office/officeart/2005/8/layout/hProcess11"/>
    <dgm:cxn modelId="{C24EBA92-BBF6-4A17-AAF2-6314B4E45B6E}" type="presOf" srcId="{76062967-3576-4059-8BEB-D79CCBA48402}" destId="{E4390AF2-1B33-416A-965A-BD3E9A4D156B}" srcOrd="0" destOrd="0" presId="urn:microsoft.com/office/officeart/2005/8/layout/hProcess11"/>
    <dgm:cxn modelId="{6C55A6C9-05BB-4313-9B0F-56B09F8E4353}" srcId="{33F03305-7443-4691-837C-C18275CD2C73}" destId="{76062967-3576-4059-8BEB-D79CCBA48402}" srcOrd="1" destOrd="0" parTransId="{36375B0D-C2D9-4EFA-A86E-B4DA3CF58C75}" sibTransId="{1576FB8B-2C8D-47DE-BEFC-62FA546016F9}"/>
    <dgm:cxn modelId="{E9D15EE1-7A92-4C9F-8A7C-EC23BF485F37}" type="presOf" srcId="{452B4A16-5AF7-4CF6-90BB-F50E2DA12AE2}" destId="{2BC0906E-8E9B-4610-858E-F38D54AE6FD3}" srcOrd="0" destOrd="0" presId="urn:microsoft.com/office/officeart/2005/8/layout/hProcess11"/>
    <dgm:cxn modelId="{A04CDEFA-572A-4961-99A6-4F6151C75E4F}" srcId="{33F03305-7443-4691-837C-C18275CD2C73}" destId="{3841DC48-6EC0-4C8A-A4D1-598D945D0209}" srcOrd="3" destOrd="0" parTransId="{5EF179D9-600E-4AAB-AAB5-3DEB8D987DF6}" sibTransId="{60952EE3-12F8-4D18-9BE9-B46DEE8BC2A3}"/>
    <dgm:cxn modelId="{4C5D37F0-4D33-47C3-8BCE-93092FDBA7AA}" type="presParOf" srcId="{B04D0F91-81FD-47D5-ACD3-B3FAA3593EED}" destId="{180D1236-9F7F-4D51-80F3-7199C9FC3EC9}" srcOrd="0" destOrd="0" presId="urn:microsoft.com/office/officeart/2005/8/layout/hProcess11"/>
    <dgm:cxn modelId="{E6A2BEC9-7ED3-44CA-9558-6EB91778C874}" type="presParOf" srcId="{B04D0F91-81FD-47D5-ACD3-B3FAA3593EED}" destId="{5B59DE26-2877-4EE9-BC58-A94C907D047F}" srcOrd="1" destOrd="0" presId="urn:microsoft.com/office/officeart/2005/8/layout/hProcess11"/>
    <dgm:cxn modelId="{A76A9F36-B158-459B-8DAF-BAA6FA812F01}" type="presParOf" srcId="{5B59DE26-2877-4EE9-BC58-A94C907D047F}" destId="{1183D8E4-CFD4-4877-A70A-0503AD33C47E}" srcOrd="0" destOrd="0" presId="urn:microsoft.com/office/officeart/2005/8/layout/hProcess11"/>
    <dgm:cxn modelId="{BFDB1B5D-F7E7-452C-941D-7EEF1424FB88}" type="presParOf" srcId="{1183D8E4-CFD4-4877-A70A-0503AD33C47E}" destId="{7F8A627A-867A-4282-818E-7B7CC5C64529}" srcOrd="0" destOrd="0" presId="urn:microsoft.com/office/officeart/2005/8/layout/hProcess11"/>
    <dgm:cxn modelId="{2362DDDA-E068-49C5-A7A3-667CB852ED32}" type="presParOf" srcId="{1183D8E4-CFD4-4877-A70A-0503AD33C47E}" destId="{8C2A5C2A-2CA5-4DBC-8601-52F69868A3D0}" srcOrd="1" destOrd="0" presId="urn:microsoft.com/office/officeart/2005/8/layout/hProcess11"/>
    <dgm:cxn modelId="{32F298AA-924E-448F-9B1D-79E70CA8DEA3}" type="presParOf" srcId="{1183D8E4-CFD4-4877-A70A-0503AD33C47E}" destId="{C28370DC-74E7-4FA9-AD30-7FEA0C782CBD}" srcOrd="2" destOrd="0" presId="urn:microsoft.com/office/officeart/2005/8/layout/hProcess11"/>
    <dgm:cxn modelId="{CB7AD211-17FC-40F6-8311-F61D27A103F6}" type="presParOf" srcId="{5B59DE26-2877-4EE9-BC58-A94C907D047F}" destId="{451DA6F3-F39A-4ECC-8483-5A1039246B1A}" srcOrd="1" destOrd="0" presId="urn:microsoft.com/office/officeart/2005/8/layout/hProcess11"/>
    <dgm:cxn modelId="{BCE775B9-B270-4CC2-9BF5-F1FAF8704D32}" type="presParOf" srcId="{5B59DE26-2877-4EE9-BC58-A94C907D047F}" destId="{55AC3583-F9C1-4616-8848-F8BFB714E36D}" srcOrd="2" destOrd="0" presId="urn:microsoft.com/office/officeart/2005/8/layout/hProcess11"/>
    <dgm:cxn modelId="{47424771-989C-42CC-ABEA-E87BB9310C2C}" type="presParOf" srcId="{55AC3583-F9C1-4616-8848-F8BFB714E36D}" destId="{E4390AF2-1B33-416A-965A-BD3E9A4D156B}" srcOrd="0" destOrd="0" presId="urn:microsoft.com/office/officeart/2005/8/layout/hProcess11"/>
    <dgm:cxn modelId="{289A0C83-2FDB-40AE-B835-C929AC917229}" type="presParOf" srcId="{55AC3583-F9C1-4616-8848-F8BFB714E36D}" destId="{A646C983-E603-41B2-87C7-8AD569006254}" srcOrd="1" destOrd="0" presId="urn:microsoft.com/office/officeart/2005/8/layout/hProcess11"/>
    <dgm:cxn modelId="{3BA7CADB-3C9F-42A2-8391-142E4F765F77}" type="presParOf" srcId="{55AC3583-F9C1-4616-8848-F8BFB714E36D}" destId="{D6179D85-9D21-4FC6-87DE-8BCEB5FAADB7}" srcOrd="2" destOrd="0" presId="urn:microsoft.com/office/officeart/2005/8/layout/hProcess11"/>
    <dgm:cxn modelId="{8B1596F3-FFD9-4DF6-AB6C-0A60330E48BC}" type="presParOf" srcId="{5B59DE26-2877-4EE9-BC58-A94C907D047F}" destId="{847C142D-36A7-41C3-8151-56F23DF92793}" srcOrd="3" destOrd="0" presId="urn:microsoft.com/office/officeart/2005/8/layout/hProcess11"/>
    <dgm:cxn modelId="{9CC789DE-853C-4FDD-A8CF-D09850E3A3C7}" type="presParOf" srcId="{5B59DE26-2877-4EE9-BC58-A94C907D047F}" destId="{B0372837-BB6E-40B5-AAB0-61DC413AEAFA}" srcOrd="4" destOrd="0" presId="urn:microsoft.com/office/officeart/2005/8/layout/hProcess11"/>
    <dgm:cxn modelId="{0C319699-0FAA-404A-9D36-BC075318400B}" type="presParOf" srcId="{B0372837-BB6E-40B5-AAB0-61DC413AEAFA}" destId="{2BC0906E-8E9B-4610-858E-F38D54AE6FD3}" srcOrd="0" destOrd="0" presId="urn:microsoft.com/office/officeart/2005/8/layout/hProcess11"/>
    <dgm:cxn modelId="{BE6D8ACB-C0E3-49A9-A682-6F4D83148715}" type="presParOf" srcId="{B0372837-BB6E-40B5-AAB0-61DC413AEAFA}" destId="{2007AFD6-30B3-49F1-ACD6-5172F4B06079}" srcOrd="1" destOrd="0" presId="urn:microsoft.com/office/officeart/2005/8/layout/hProcess11"/>
    <dgm:cxn modelId="{5D5D2468-5BB1-445D-8CA9-864AC2A50DA0}" type="presParOf" srcId="{B0372837-BB6E-40B5-AAB0-61DC413AEAFA}" destId="{1FA57EC6-2F02-4895-A536-E4D32059DF69}" srcOrd="2" destOrd="0" presId="urn:microsoft.com/office/officeart/2005/8/layout/hProcess11"/>
    <dgm:cxn modelId="{C5231178-09A6-4C34-91D1-FEB25EDD14B0}" type="presParOf" srcId="{5B59DE26-2877-4EE9-BC58-A94C907D047F}" destId="{CCE4C4C1-603C-424A-ABE7-EF09E71D9D5A}" srcOrd="5" destOrd="0" presId="urn:microsoft.com/office/officeart/2005/8/layout/hProcess11"/>
    <dgm:cxn modelId="{ED913931-C4D5-4D7F-823B-51A203F33504}" type="presParOf" srcId="{5B59DE26-2877-4EE9-BC58-A94C907D047F}" destId="{0B403BDC-5A1B-4BB7-94D7-D29D822E6BBB}" srcOrd="6" destOrd="0" presId="urn:microsoft.com/office/officeart/2005/8/layout/hProcess11"/>
    <dgm:cxn modelId="{6ABC5FBD-74EC-4353-9484-BDDE7342E488}" type="presParOf" srcId="{0B403BDC-5A1B-4BB7-94D7-D29D822E6BBB}" destId="{CFD57694-B350-499B-B5EE-F853FD8C67F1}" srcOrd="0" destOrd="0" presId="urn:microsoft.com/office/officeart/2005/8/layout/hProcess11"/>
    <dgm:cxn modelId="{3432A586-83CA-4C02-A18D-1C92FECA220D}" type="presParOf" srcId="{0B403BDC-5A1B-4BB7-94D7-D29D822E6BBB}" destId="{0E745920-E71F-454C-8D3D-9A68003B14B6}" srcOrd="1" destOrd="0" presId="urn:microsoft.com/office/officeart/2005/8/layout/hProcess11"/>
    <dgm:cxn modelId="{9174A889-AE25-4605-96AF-27895111AE49}" type="presParOf" srcId="{0B403BDC-5A1B-4BB7-94D7-D29D822E6BBB}" destId="{9412B955-6DE3-434E-91FC-144982CC9D84}" srcOrd="2" destOrd="0" presId="urn:microsoft.com/office/officeart/2005/8/layout/hProcess11"/>
    <dgm:cxn modelId="{F81EBE51-E04C-4365-A7DB-00A7FB1B3137}" type="presParOf" srcId="{5B59DE26-2877-4EE9-BC58-A94C907D047F}" destId="{97F10017-CC67-4C00-A0CE-35A354834279}" srcOrd="7" destOrd="0" presId="urn:microsoft.com/office/officeart/2005/8/layout/hProcess11"/>
    <dgm:cxn modelId="{1077693F-EA55-45DE-9954-CD7C54BEAB47}" type="presParOf" srcId="{5B59DE26-2877-4EE9-BC58-A94C907D047F}" destId="{F865AFD9-4412-4F6A-9F5B-0DD2CE60676B}" srcOrd="8" destOrd="0" presId="urn:microsoft.com/office/officeart/2005/8/layout/hProcess11"/>
    <dgm:cxn modelId="{2F567415-3E90-4EF1-8EC3-0731F39E21BB}" type="presParOf" srcId="{F865AFD9-4412-4F6A-9F5B-0DD2CE60676B}" destId="{18210D93-C666-4528-9997-AF5F38F70074}" srcOrd="0" destOrd="0" presId="urn:microsoft.com/office/officeart/2005/8/layout/hProcess11"/>
    <dgm:cxn modelId="{E57A0472-9600-49AD-8F45-8F517EF9ABB6}" type="presParOf" srcId="{F865AFD9-4412-4F6A-9F5B-0DD2CE60676B}" destId="{2E414752-964B-4FD3-AF01-025392EE6C6E}" srcOrd="1" destOrd="0" presId="urn:microsoft.com/office/officeart/2005/8/layout/hProcess11"/>
    <dgm:cxn modelId="{2C876C93-B959-4B30-8526-6CBD0D142E30}" type="presParOf" srcId="{F865AFD9-4412-4F6A-9F5B-0DD2CE60676B}" destId="{493E7FF7-6BE5-4DD6-8403-8CF892CCBD1E}"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0D1236-9F7F-4D51-80F3-7199C9FC3EC9}">
      <dsp:nvSpPr>
        <dsp:cNvPr id="0" name=""/>
        <dsp:cNvSpPr/>
      </dsp:nvSpPr>
      <dsp:spPr>
        <a:xfrm>
          <a:off x="0" y="1242060"/>
          <a:ext cx="10515600" cy="1656080"/>
        </a:xfrm>
        <a:prstGeom prst="notched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8A627A-867A-4282-818E-7B7CC5C64529}">
      <dsp:nvSpPr>
        <dsp:cNvPr id="0" name=""/>
        <dsp:cNvSpPr/>
      </dsp:nvSpPr>
      <dsp:spPr>
        <a:xfrm>
          <a:off x="4159" y="0"/>
          <a:ext cx="1818408" cy="1656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149352" numCol="1" spcCol="1270" anchor="b" anchorCtr="0">
          <a:noAutofit/>
        </a:bodyPr>
        <a:lstStyle/>
        <a:p>
          <a:pPr marL="0" lvl="0" indent="0" algn="ctr" defTabSz="933450">
            <a:lnSpc>
              <a:spcPct val="90000"/>
            </a:lnSpc>
            <a:spcBef>
              <a:spcPct val="0"/>
            </a:spcBef>
            <a:spcAft>
              <a:spcPct val="35000"/>
            </a:spcAft>
            <a:buNone/>
          </a:pPr>
          <a:r>
            <a:rPr lang="en-US" sz="2100" b="1" kern="1200"/>
            <a:t>Learn About Program</a:t>
          </a:r>
        </a:p>
      </dsp:txBody>
      <dsp:txXfrm>
        <a:off x="4159" y="0"/>
        <a:ext cx="1818408" cy="1656080"/>
      </dsp:txXfrm>
    </dsp:sp>
    <dsp:sp modelId="{8C2A5C2A-2CA5-4DBC-8601-52F69868A3D0}">
      <dsp:nvSpPr>
        <dsp:cNvPr id="0" name=""/>
        <dsp:cNvSpPr/>
      </dsp:nvSpPr>
      <dsp:spPr>
        <a:xfrm>
          <a:off x="706353" y="1863090"/>
          <a:ext cx="414020" cy="414020"/>
        </a:xfrm>
        <a:prstGeom prst="ellipse">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390AF2-1B33-416A-965A-BD3E9A4D156B}">
      <dsp:nvSpPr>
        <dsp:cNvPr id="0" name=""/>
        <dsp:cNvSpPr/>
      </dsp:nvSpPr>
      <dsp:spPr>
        <a:xfrm>
          <a:off x="1913487" y="2484120"/>
          <a:ext cx="1818408" cy="1656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149352" numCol="1" spcCol="1270" anchor="t" anchorCtr="0">
          <a:noAutofit/>
        </a:bodyPr>
        <a:lstStyle/>
        <a:p>
          <a:pPr marL="0" lvl="0" indent="0" algn="ctr" defTabSz="933450">
            <a:lnSpc>
              <a:spcPct val="90000"/>
            </a:lnSpc>
            <a:spcBef>
              <a:spcPct val="0"/>
            </a:spcBef>
            <a:spcAft>
              <a:spcPct val="35000"/>
            </a:spcAft>
            <a:buNone/>
          </a:pPr>
          <a:r>
            <a:rPr lang="en-US" sz="2100" b="1" kern="1200"/>
            <a:t>Building Needs  Assessment</a:t>
          </a:r>
        </a:p>
      </dsp:txBody>
      <dsp:txXfrm>
        <a:off x="1913487" y="2484120"/>
        <a:ext cx="1818408" cy="1656080"/>
      </dsp:txXfrm>
    </dsp:sp>
    <dsp:sp modelId="{A646C983-E603-41B2-87C7-8AD569006254}">
      <dsp:nvSpPr>
        <dsp:cNvPr id="0" name=""/>
        <dsp:cNvSpPr/>
      </dsp:nvSpPr>
      <dsp:spPr>
        <a:xfrm>
          <a:off x="2615681" y="1863090"/>
          <a:ext cx="414020" cy="414020"/>
        </a:xfrm>
        <a:prstGeom prst="ellipse">
          <a:avLst/>
        </a:prstGeom>
        <a:solidFill>
          <a:schemeClr val="accent2">
            <a:shade val="80000"/>
            <a:hueOff val="-3853"/>
            <a:satOff val="-9211"/>
            <a:lumOff val="830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C0906E-8E9B-4610-858E-F38D54AE6FD3}">
      <dsp:nvSpPr>
        <dsp:cNvPr id="0" name=""/>
        <dsp:cNvSpPr/>
      </dsp:nvSpPr>
      <dsp:spPr>
        <a:xfrm>
          <a:off x="3822815" y="0"/>
          <a:ext cx="1818408" cy="1656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149352" numCol="1" spcCol="1270" anchor="b" anchorCtr="0">
          <a:noAutofit/>
        </a:bodyPr>
        <a:lstStyle/>
        <a:p>
          <a:pPr marL="0" lvl="0" indent="0" algn="ctr" defTabSz="933450">
            <a:lnSpc>
              <a:spcPct val="90000"/>
            </a:lnSpc>
            <a:spcBef>
              <a:spcPct val="0"/>
            </a:spcBef>
            <a:spcAft>
              <a:spcPct val="35000"/>
            </a:spcAft>
            <a:buNone/>
          </a:pPr>
          <a:r>
            <a:rPr lang="en-US" sz="2100" b="1" kern="1200"/>
            <a:t>Decide </a:t>
          </a:r>
          <a:br>
            <a:rPr lang="en-US" sz="2100" b="1" kern="1200"/>
          </a:br>
          <a:r>
            <a:rPr lang="en-US" sz="2100" b="1" kern="1200"/>
            <a:t>on Energy Conservation Measures</a:t>
          </a:r>
        </a:p>
      </dsp:txBody>
      <dsp:txXfrm>
        <a:off x="3822815" y="0"/>
        <a:ext cx="1818408" cy="1656080"/>
      </dsp:txXfrm>
    </dsp:sp>
    <dsp:sp modelId="{2007AFD6-30B3-49F1-ACD6-5172F4B06079}">
      <dsp:nvSpPr>
        <dsp:cNvPr id="0" name=""/>
        <dsp:cNvSpPr/>
      </dsp:nvSpPr>
      <dsp:spPr>
        <a:xfrm>
          <a:off x="4525009" y="1863090"/>
          <a:ext cx="414020" cy="414020"/>
        </a:xfrm>
        <a:prstGeom prst="ellipse">
          <a:avLst/>
        </a:prstGeom>
        <a:solidFill>
          <a:schemeClr val="accent2">
            <a:shade val="80000"/>
            <a:hueOff val="-7706"/>
            <a:satOff val="-18422"/>
            <a:lumOff val="166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D57694-B350-499B-B5EE-F853FD8C67F1}">
      <dsp:nvSpPr>
        <dsp:cNvPr id="0" name=""/>
        <dsp:cNvSpPr/>
      </dsp:nvSpPr>
      <dsp:spPr>
        <a:xfrm>
          <a:off x="5732144" y="2484120"/>
          <a:ext cx="1818408" cy="1656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149352" numCol="1" spcCol="1270" anchor="t" anchorCtr="0">
          <a:noAutofit/>
        </a:bodyPr>
        <a:lstStyle/>
        <a:p>
          <a:pPr marL="0" lvl="0" indent="0" algn="ctr" defTabSz="933450">
            <a:lnSpc>
              <a:spcPct val="90000"/>
            </a:lnSpc>
            <a:spcBef>
              <a:spcPct val="0"/>
            </a:spcBef>
            <a:spcAft>
              <a:spcPct val="35000"/>
            </a:spcAft>
            <a:buNone/>
          </a:pPr>
          <a:r>
            <a:rPr lang="en-US" sz="2100" b="1" kern="1200"/>
            <a:t>Implement Measures</a:t>
          </a:r>
        </a:p>
      </dsp:txBody>
      <dsp:txXfrm>
        <a:off x="5732144" y="2484120"/>
        <a:ext cx="1818408" cy="1656080"/>
      </dsp:txXfrm>
    </dsp:sp>
    <dsp:sp modelId="{0E745920-E71F-454C-8D3D-9A68003B14B6}">
      <dsp:nvSpPr>
        <dsp:cNvPr id="0" name=""/>
        <dsp:cNvSpPr/>
      </dsp:nvSpPr>
      <dsp:spPr>
        <a:xfrm>
          <a:off x="6434338" y="1863090"/>
          <a:ext cx="414020" cy="414020"/>
        </a:xfrm>
        <a:prstGeom prst="ellipse">
          <a:avLst/>
        </a:prstGeom>
        <a:solidFill>
          <a:schemeClr val="accent2">
            <a:shade val="80000"/>
            <a:hueOff val="-11558"/>
            <a:satOff val="-27634"/>
            <a:lumOff val="249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210D93-C666-4528-9997-AF5F38F70074}">
      <dsp:nvSpPr>
        <dsp:cNvPr id="0" name=""/>
        <dsp:cNvSpPr/>
      </dsp:nvSpPr>
      <dsp:spPr>
        <a:xfrm>
          <a:off x="7641472" y="0"/>
          <a:ext cx="1818408" cy="1656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149352" numCol="1" spcCol="1270" anchor="b" anchorCtr="0">
          <a:noAutofit/>
        </a:bodyPr>
        <a:lstStyle/>
        <a:p>
          <a:pPr marL="0" lvl="0" indent="0" algn="ctr" defTabSz="933450">
            <a:lnSpc>
              <a:spcPct val="90000"/>
            </a:lnSpc>
            <a:spcBef>
              <a:spcPct val="0"/>
            </a:spcBef>
            <a:spcAft>
              <a:spcPct val="35000"/>
            </a:spcAft>
            <a:buNone/>
          </a:pPr>
          <a:r>
            <a:rPr lang="en-US" sz="2100" b="1" kern="1200"/>
            <a:t>Stay in Touch</a:t>
          </a:r>
        </a:p>
      </dsp:txBody>
      <dsp:txXfrm>
        <a:off x="7641472" y="0"/>
        <a:ext cx="1818408" cy="1656080"/>
      </dsp:txXfrm>
    </dsp:sp>
    <dsp:sp modelId="{2E414752-964B-4FD3-AF01-025392EE6C6E}">
      <dsp:nvSpPr>
        <dsp:cNvPr id="0" name=""/>
        <dsp:cNvSpPr/>
      </dsp:nvSpPr>
      <dsp:spPr>
        <a:xfrm>
          <a:off x="8343666" y="1863090"/>
          <a:ext cx="414020" cy="414020"/>
        </a:xfrm>
        <a:prstGeom prst="ellipse">
          <a:avLst/>
        </a:prstGeom>
        <a:solidFill>
          <a:schemeClr val="accent2">
            <a:shade val="80000"/>
            <a:hueOff val="-15411"/>
            <a:satOff val="-36845"/>
            <a:lumOff val="3323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0E8267E-11D3-6D2E-5E94-6F1A6AAC59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9172A47-640F-066B-027C-FBEB5622163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E95FCCE-D20F-42BE-AD46-CE68A3279296}" type="datetimeFigureOut">
              <a:rPr lang="en-US" smtClean="0"/>
              <a:t>7/1/2024</a:t>
            </a:fld>
            <a:endParaRPr lang="en-US"/>
          </a:p>
        </p:txBody>
      </p:sp>
      <p:sp>
        <p:nvSpPr>
          <p:cNvPr id="4" name="Footer Placeholder 3">
            <a:extLst>
              <a:ext uri="{FF2B5EF4-FFF2-40B4-BE49-F238E27FC236}">
                <a16:creationId xmlns:a16="http://schemas.microsoft.com/office/drawing/2014/main" id="{8F5D5282-B115-1E25-79FA-ECF6242CFC0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011E076-1641-68C6-E62C-05E673813EA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58F7DAB-11A4-457B-BBFC-ABE5CA147C78}" type="slidenum">
              <a:rPr lang="en-US" smtClean="0"/>
              <a:t>‹#›</a:t>
            </a:fld>
            <a:endParaRPr lang="en-US"/>
          </a:p>
        </p:txBody>
      </p:sp>
    </p:spTree>
    <p:extLst>
      <p:ext uri="{BB962C8B-B14F-4D97-AF65-F5344CB8AC3E}">
        <p14:creationId xmlns:p14="http://schemas.microsoft.com/office/powerpoint/2010/main" val="38773340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84A3C7-F184-1346-84E3-80B21C220A0C}" type="datetimeFigureOut">
              <a:rPr lang="en-US" smtClean="0"/>
              <a:t>7/1/2024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52CBF3-7C83-8247-94D2-CF877CD52A7D}" type="slidenum">
              <a:rPr lang="en-US" smtClean="0"/>
              <a:t>‹#›</a:t>
            </a:fld>
            <a:endParaRPr lang="en-US"/>
          </a:p>
        </p:txBody>
      </p:sp>
    </p:spTree>
    <p:extLst>
      <p:ext uri="{BB962C8B-B14F-4D97-AF65-F5344CB8AC3E}">
        <p14:creationId xmlns:p14="http://schemas.microsoft.com/office/powerpoint/2010/main" val="1667090259"/>
      </p:ext>
    </p:extLst>
  </p:cSld>
  <p:clrMap bg1="lt1" tx1="dk1" bg2="lt2" tx2="dk2" accent1="accent1" accent2="accent2" accent3="accent3" accent4="accent4" accent5="accent5" accent6="accent6" hlink="hlink" folHlink="folHlink"/>
  <p:notesStyle>
    <a:lvl1pPr marL="0" algn="l" defTabSz="820583" rtl="0" eaLnBrk="1" latinLnBrk="0" hangingPunct="1">
      <a:defRPr sz="1077" kern="1200">
        <a:solidFill>
          <a:schemeClr val="tx1"/>
        </a:solidFill>
        <a:latin typeface="+mn-lt"/>
        <a:ea typeface="+mn-ea"/>
        <a:cs typeface="+mn-cs"/>
      </a:defRPr>
    </a:lvl1pPr>
    <a:lvl2pPr marL="410291" algn="l" defTabSz="820583" rtl="0" eaLnBrk="1" latinLnBrk="0" hangingPunct="1">
      <a:defRPr sz="1077" kern="1200">
        <a:solidFill>
          <a:schemeClr val="tx1"/>
        </a:solidFill>
        <a:latin typeface="+mn-lt"/>
        <a:ea typeface="+mn-ea"/>
        <a:cs typeface="+mn-cs"/>
      </a:defRPr>
    </a:lvl2pPr>
    <a:lvl3pPr marL="820583" algn="l" defTabSz="820583" rtl="0" eaLnBrk="1" latinLnBrk="0" hangingPunct="1">
      <a:defRPr sz="1077" kern="1200">
        <a:solidFill>
          <a:schemeClr val="tx1"/>
        </a:solidFill>
        <a:latin typeface="+mn-lt"/>
        <a:ea typeface="+mn-ea"/>
        <a:cs typeface="+mn-cs"/>
      </a:defRPr>
    </a:lvl3pPr>
    <a:lvl4pPr marL="1230874" algn="l" defTabSz="820583" rtl="0" eaLnBrk="1" latinLnBrk="0" hangingPunct="1">
      <a:defRPr sz="1077" kern="1200">
        <a:solidFill>
          <a:schemeClr val="tx1"/>
        </a:solidFill>
        <a:latin typeface="+mn-lt"/>
        <a:ea typeface="+mn-ea"/>
        <a:cs typeface="+mn-cs"/>
      </a:defRPr>
    </a:lvl4pPr>
    <a:lvl5pPr marL="1641165" algn="l" defTabSz="820583" rtl="0" eaLnBrk="1" latinLnBrk="0" hangingPunct="1">
      <a:defRPr sz="1077" kern="1200">
        <a:solidFill>
          <a:schemeClr val="tx1"/>
        </a:solidFill>
        <a:latin typeface="+mn-lt"/>
        <a:ea typeface="+mn-ea"/>
        <a:cs typeface="+mn-cs"/>
      </a:defRPr>
    </a:lvl5pPr>
    <a:lvl6pPr marL="2051456" algn="l" defTabSz="820583" rtl="0" eaLnBrk="1" latinLnBrk="0" hangingPunct="1">
      <a:defRPr sz="1077" kern="1200">
        <a:solidFill>
          <a:schemeClr val="tx1"/>
        </a:solidFill>
        <a:latin typeface="+mn-lt"/>
        <a:ea typeface="+mn-ea"/>
        <a:cs typeface="+mn-cs"/>
      </a:defRPr>
    </a:lvl6pPr>
    <a:lvl7pPr marL="2461748" algn="l" defTabSz="820583" rtl="0" eaLnBrk="1" latinLnBrk="0" hangingPunct="1">
      <a:defRPr sz="1077" kern="1200">
        <a:solidFill>
          <a:schemeClr val="tx1"/>
        </a:solidFill>
        <a:latin typeface="+mn-lt"/>
        <a:ea typeface="+mn-ea"/>
        <a:cs typeface="+mn-cs"/>
      </a:defRPr>
    </a:lvl7pPr>
    <a:lvl8pPr marL="2872039" algn="l" defTabSz="820583" rtl="0" eaLnBrk="1" latinLnBrk="0" hangingPunct="1">
      <a:defRPr sz="1077" kern="1200">
        <a:solidFill>
          <a:schemeClr val="tx1"/>
        </a:solidFill>
        <a:latin typeface="+mn-lt"/>
        <a:ea typeface="+mn-ea"/>
        <a:cs typeface="+mn-cs"/>
      </a:defRPr>
    </a:lvl8pPr>
    <a:lvl9pPr marL="3282330" algn="l" defTabSz="820583" rtl="0" eaLnBrk="1" latinLnBrk="0" hangingPunct="1">
      <a:defRPr sz="107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52CBF3-7C83-8247-94D2-CF877CD52A7D}" type="slidenum">
              <a:rPr lang="en-US" smtClean="0"/>
              <a:t>1</a:t>
            </a:fld>
            <a:endParaRPr lang="en-US"/>
          </a:p>
        </p:txBody>
      </p:sp>
    </p:spTree>
    <p:extLst>
      <p:ext uri="{BB962C8B-B14F-4D97-AF65-F5344CB8AC3E}">
        <p14:creationId xmlns:p14="http://schemas.microsoft.com/office/powerpoint/2010/main" val="170026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52CBF3-7C83-8247-94D2-CF877CD52A7D}" type="slidenum">
              <a:rPr lang="en-US" smtClean="0"/>
              <a:t>32</a:t>
            </a:fld>
            <a:endParaRPr lang="en-US"/>
          </a:p>
        </p:txBody>
      </p:sp>
    </p:spTree>
    <p:extLst>
      <p:ext uri="{BB962C8B-B14F-4D97-AF65-F5344CB8AC3E}">
        <p14:creationId xmlns:p14="http://schemas.microsoft.com/office/powerpoint/2010/main" val="18367984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52CBF3-7C83-8247-94D2-CF877CD52A7D}" type="slidenum">
              <a:rPr lang="en-US" smtClean="0"/>
              <a:t>41</a:t>
            </a:fld>
            <a:endParaRPr lang="en-US"/>
          </a:p>
        </p:txBody>
      </p:sp>
    </p:spTree>
    <p:extLst>
      <p:ext uri="{BB962C8B-B14F-4D97-AF65-F5344CB8AC3E}">
        <p14:creationId xmlns:p14="http://schemas.microsoft.com/office/powerpoint/2010/main" val="27811991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Quick introduction to New Ecology – we bring the technical capacity to projects …</a:t>
            </a:r>
          </a:p>
          <a:p>
            <a:endParaRPr lang="en-US"/>
          </a:p>
          <a:p>
            <a:r>
              <a:rPr lang="en-US"/>
              <a:t>I was asked to speak to you about </a:t>
            </a:r>
            <a:r>
              <a:rPr lang="en-US" sz="1100" b="0" i="0" u="none">
                <a:solidFill>
                  <a:srgbClr val="000000"/>
                </a:solidFill>
                <a:effectLst/>
                <a:latin typeface="Calibri" panose="020F0502020204030204" pitchFamily="34" charset="0"/>
              </a:rPr>
              <a:t>how some of our projects – case studies linked in the Playbook -carefully coordinated the work of multiple programs – </a:t>
            </a:r>
          </a:p>
          <a:p>
            <a:endParaRPr lang="en-US" sz="1100" b="0" i="0" u="none">
              <a:solidFill>
                <a:srgbClr val="000000"/>
              </a:solidFill>
              <a:effectLst/>
              <a:latin typeface="Calibri" panose="020F0502020204030204" pitchFamily="34" charset="0"/>
            </a:endParaRPr>
          </a:p>
          <a:p>
            <a:r>
              <a:rPr lang="en-US" sz="1100" b="0" i="0" u="none">
                <a:solidFill>
                  <a:srgbClr val="000000"/>
                </a:solidFill>
                <a:effectLst/>
                <a:latin typeface="Calibri" panose="020F0502020204030204" pitchFamily="34" charset="0"/>
              </a:rPr>
              <a:t>- want to start with how the infrastructure for coordination that enabled these projects came about --- it is needed elsewhere, and part of what NEI is doing is trying to replicate it – to a degree – in other places we work; focus of IRA resources …</a:t>
            </a:r>
          </a:p>
          <a:p>
            <a:endParaRPr lang="en-US" sz="1100" b="0" i="0" u="none">
              <a:solidFill>
                <a:srgbClr val="000000"/>
              </a:solidFill>
              <a:effectLst/>
              <a:latin typeface="Calibri" panose="020F0502020204030204" pitchFamily="34" charset="0"/>
            </a:endParaRPr>
          </a:p>
          <a:p>
            <a:endParaRPr lang="en-US" u="none"/>
          </a:p>
        </p:txBody>
      </p:sp>
      <p:sp>
        <p:nvSpPr>
          <p:cNvPr id="4" name="Slide Number Placeholder 3"/>
          <p:cNvSpPr>
            <a:spLocks noGrp="1"/>
          </p:cNvSpPr>
          <p:nvPr>
            <p:ph type="sldNum" sz="quarter" idx="5"/>
          </p:nvPr>
        </p:nvSpPr>
        <p:spPr/>
        <p:txBody>
          <a:bodyPr/>
          <a:lstStyle/>
          <a:p>
            <a:fld id="{0852CBF3-7C83-8247-94D2-CF877CD52A7D}" type="slidenum">
              <a:rPr lang="en-US" smtClean="0"/>
              <a:t>42</a:t>
            </a:fld>
            <a:endParaRPr lang="en-US"/>
          </a:p>
        </p:txBody>
      </p:sp>
    </p:spTree>
    <p:extLst>
      <p:ext uri="{BB962C8B-B14F-4D97-AF65-F5344CB8AC3E}">
        <p14:creationId xmlns:p14="http://schemas.microsoft.com/office/powerpoint/2010/main" val="9613233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a:t>- not always the case</a:t>
            </a:r>
          </a:p>
          <a:p>
            <a:endParaRPr lang="en-US"/>
          </a:p>
          <a:p>
            <a:r>
              <a:rPr lang="en-US"/>
              <a:t>2005 – study of what it takes to green  - and, oh BTW, the multifamily sector has been overlooked in the state’s utility program</a:t>
            </a:r>
          </a:p>
          <a:p>
            <a:endParaRPr lang="en-US"/>
          </a:p>
          <a:p>
            <a:r>
              <a:rPr lang="en-US"/>
              <a:t>Clean CDCs initiatives – </a:t>
            </a:r>
          </a:p>
          <a:p>
            <a:r>
              <a:rPr lang="en-US"/>
              <a:t>MAGRI no longer exists, but the experience lent itself to DASH – Decarbonizing Existing Subsidized Housing</a:t>
            </a:r>
          </a:p>
          <a:p>
            <a:endParaRPr lang="en-US"/>
          </a:p>
          <a:p>
            <a:r>
              <a:rPr lang="en-US"/>
              <a:t>I have only touched on a couple collaborators – there are others – one, in particular, that I should mention is the MA Clean Energy Center – quasi-state entity that is shaping the direction of the next phases of work and providing funding; the MA DOER is </a:t>
            </a:r>
          </a:p>
        </p:txBody>
      </p:sp>
      <p:sp>
        <p:nvSpPr>
          <p:cNvPr id="4" name="Slide Number Placeholder 3"/>
          <p:cNvSpPr>
            <a:spLocks noGrp="1"/>
          </p:cNvSpPr>
          <p:nvPr>
            <p:ph type="sldNum" sz="quarter" idx="5"/>
          </p:nvPr>
        </p:nvSpPr>
        <p:spPr/>
        <p:txBody>
          <a:bodyPr/>
          <a:lstStyle/>
          <a:p>
            <a:fld id="{0852CBF3-7C83-8247-94D2-CF877CD52A7D}" type="slidenum">
              <a:rPr lang="en-US" smtClean="0"/>
              <a:t>43</a:t>
            </a:fld>
            <a:endParaRPr lang="en-US"/>
          </a:p>
        </p:txBody>
      </p:sp>
    </p:spTree>
    <p:extLst>
      <p:ext uri="{BB962C8B-B14F-4D97-AF65-F5344CB8AC3E}">
        <p14:creationId xmlns:p14="http://schemas.microsoft.com/office/powerpoint/2010/main" val="15025940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Atwood –</a:t>
            </a:r>
            <a:r>
              <a:rPr lang="en-US" err="1"/>
              <a:t>Towsend</a:t>
            </a:r>
            <a:r>
              <a:rPr lang="en-US"/>
              <a:t>, MA, 60 miles northwest of Boston. this project is over a decade old; 50 units built in 1988 – failing equipment around 2013; served by MAGRI – collaboration between LISC Boston, now MA, and NEI to bring properties through the newly minted LEAN program – educational - installed these crazy things called high efficiency boilers - maximized benefits from the effort, solving more than the original ask</a:t>
            </a:r>
          </a:p>
          <a:p>
            <a:endParaRPr lang="en-US"/>
          </a:p>
          <a:p>
            <a:pPr marL="0" marR="0" lvl="0" indent="0" algn="l" defTabSz="820583" rtl="0" eaLnBrk="1" fontAlgn="auto" latinLnBrk="0" hangingPunct="1">
              <a:lnSpc>
                <a:spcPct val="100000"/>
              </a:lnSpc>
              <a:spcBef>
                <a:spcPts val="0"/>
              </a:spcBef>
              <a:spcAft>
                <a:spcPts val="0"/>
              </a:spcAft>
              <a:buClrTx/>
              <a:buSzTx/>
              <a:buFontTx/>
              <a:buNone/>
              <a:tabLst/>
              <a:defRPr/>
            </a:pPr>
            <a:r>
              <a:rPr lang="en-US" sz="1800" i="1">
                <a:solidFill>
                  <a:srgbClr val="70C960"/>
                </a:solidFill>
                <a:effectLst/>
                <a:latin typeface="MyriadPro"/>
              </a:rPr>
              <a:t>The Massachusetts Green Retrofit Initiative (MAGRI) is a project of New Ecology, Inc. (NEI) and LISC Boston. Through MAGRI, NEI and LISC Boston serve as a one-stop-shop to provide holistic energy management services to property owners. This project has been funded by the Barr Foundation and a U.S. Department of Housing and Urban Development Energy Innovation Fund grant. </a:t>
            </a:r>
            <a:endParaRPr lang="en-US"/>
          </a:p>
          <a:p>
            <a:endParaRPr lang="en-US"/>
          </a:p>
          <a:p>
            <a:r>
              <a:rPr lang="en-US" err="1"/>
              <a:t>Nonantum</a:t>
            </a:r>
            <a:r>
              <a:rPr lang="en-US"/>
              <a:t> Village -  Newton, MA, 15 miles due west of Boston, wealthy, progressive community – active climate committee, pushing aggressive code adoption, putting money towards improving what they see as a valuable asset – affordable multifamily; progressive developers – local CDC that wants to push envelope sensibly, really looks out for their senior residents ….</a:t>
            </a:r>
          </a:p>
          <a:p>
            <a:endParaRPr lang="en-US"/>
          </a:p>
          <a:p>
            <a:r>
              <a:rPr lang="en-US"/>
              <a:t>Treehouse – Easthampton, MA,100 mile west of Boston; decently rural, progressive for-profit developers based in Boston; full design team because refinance – </a:t>
            </a:r>
          </a:p>
        </p:txBody>
      </p:sp>
      <p:sp>
        <p:nvSpPr>
          <p:cNvPr id="4" name="Slide Number Placeholder 3"/>
          <p:cNvSpPr>
            <a:spLocks noGrp="1"/>
          </p:cNvSpPr>
          <p:nvPr>
            <p:ph type="sldNum" sz="quarter" idx="5"/>
          </p:nvPr>
        </p:nvSpPr>
        <p:spPr/>
        <p:txBody>
          <a:bodyPr/>
          <a:lstStyle/>
          <a:p>
            <a:fld id="{0852CBF3-7C83-8247-94D2-CF877CD52A7D}" type="slidenum">
              <a:rPr lang="en-US" smtClean="0"/>
              <a:t>44</a:t>
            </a:fld>
            <a:endParaRPr lang="en-US"/>
          </a:p>
        </p:txBody>
      </p:sp>
    </p:spTree>
    <p:extLst>
      <p:ext uri="{BB962C8B-B14F-4D97-AF65-F5344CB8AC3E}">
        <p14:creationId xmlns:p14="http://schemas.microsoft.com/office/powerpoint/2010/main" val="12729599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52CBF3-7C83-8247-94D2-CF877CD52A7D}" type="slidenum">
              <a:rPr lang="en-US" smtClean="0"/>
              <a:t>45</a:t>
            </a:fld>
            <a:endParaRPr lang="en-US"/>
          </a:p>
        </p:txBody>
      </p:sp>
    </p:spTree>
    <p:extLst>
      <p:ext uri="{BB962C8B-B14F-4D97-AF65-F5344CB8AC3E}">
        <p14:creationId xmlns:p14="http://schemas.microsoft.com/office/powerpoint/2010/main" val="10728903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52CBF3-7C83-8247-94D2-CF877CD52A7D}" type="slidenum">
              <a:rPr lang="en-US" smtClean="0"/>
              <a:t>46</a:t>
            </a:fld>
            <a:endParaRPr lang="en-US"/>
          </a:p>
        </p:txBody>
      </p:sp>
    </p:spTree>
    <p:extLst>
      <p:ext uri="{BB962C8B-B14F-4D97-AF65-F5344CB8AC3E}">
        <p14:creationId xmlns:p14="http://schemas.microsoft.com/office/powerpoint/2010/main" val="2117306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235D3B-214E-4787-AFB7-49A8DAF06D7C}" type="slidenum">
              <a:rPr lang="en-US" smtClean="0"/>
              <a:t>2</a:t>
            </a:fld>
            <a:endParaRPr lang="en-US"/>
          </a:p>
        </p:txBody>
      </p:sp>
    </p:spTree>
    <p:extLst>
      <p:ext uri="{BB962C8B-B14F-4D97-AF65-F5344CB8AC3E}">
        <p14:creationId xmlns:p14="http://schemas.microsoft.com/office/powerpoint/2010/main" val="958202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kern="100">
                <a:effectLst/>
                <a:latin typeface="Aptos" panose="020B0004020202020204" pitchFamily="34" charset="0"/>
                <a:ea typeface="Aptos" panose="020B0004020202020204" pitchFamily="34" charset="0"/>
                <a:cs typeface="Times New Roman" panose="02020603050405020304" pitchFamily="18" charset="0"/>
              </a:rPr>
              <a:t>But first, some brief housekeeping notes.</a:t>
            </a:r>
          </a:p>
          <a:p>
            <a:pPr marL="342900" marR="0" lvl="0" indent="-342900" fontAlgn="base">
              <a:spcBef>
                <a:spcPts val="0"/>
              </a:spcBef>
              <a:spcAft>
                <a:spcPts val="0"/>
              </a:spcAft>
              <a:buFont typeface="Aptos" panose="020B0004020202020204" pitchFamily="34" charset="0"/>
              <a:buChar char="-"/>
            </a:pPr>
            <a:r>
              <a:rPr lang="en-US" sz="1200">
                <a:effectLst/>
                <a:latin typeface="Aptos" panose="020B0004020202020204" pitchFamily="34" charset="0"/>
                <a:ea typeface="Aptos" panose="020B0004020202020204" pitchFamily="34" charset="0"/>
                <a:cs typeface="Times New Roman" panose="02020603050405020304" pitchFamily="18" charset="0"/>
              </a:rPr>
              <a:t>We are recording this webinar and will be making it available to all registrants within a few business days. </a:t>
            </a:r>
            <a:r>
              <a:rPr lang="en-US" sz="1200">
                <a:effectLst/>
                <a:latin typeface="Arial" panose="020B0604020202020204" pitchFamily="34" charset="0"/>
                <a:ea typeface="Aptos" panose="020B0004020202020204" pitchFamily="34" charset="0"/>
                <a:cs typeface="Times New Roman" panose="02020603050405020304" pitchFamily="18" charset="0"/>
              </a:rPr>
              <a:t>​</a:t>
            </a:r>
            <a:endParaRPr lang="en-US" sz="1200">
              <a:effectLst/>
              <a:latin typeface="Times New Roman" panose="02020603050405020304" pitchFamily="18" charset="0"/>
              <a:ea typeface="Aptos" panose="020B0004020202020204" pitchFamily="34" charset="0"/>
              <a:cs typeface="Times New Roman" panose="02020603050405020304" pitchFamily="18" charset="0"/>
            </a:endParaRPr>
          </a:p>
          <a:p>
            <a:pPr marL="342900" marR="0" lvl="0" indent="-342900" fontAlgn="base">
              <a:spcBef>
                <a:spcPts val="0"/>
              </a:spcBef>
              <a:spcAft>
                <a:spcPts val="0"/>
              </a:spcAft>
              <a:buFont typeface="Aptos" panose="020B0004020202020204" pitchFamily="34" charset="0"/>
              <a:buChar char="-"/>
            </a:pPr>
            <a:r>
              <a:rPr lang="en-US" sz="1200">
                <a:effectLst/>
                <a:latin typeface="Aptos" panose="020B0004020202020204" pitchFamily="34" charset="0"/>
                <a:ea typeface="Aptos" panose="020B0004020202020204" pitchFamily="34" charset="0"/>
                <a:cs typeface="Times New Roman" panose="02020603050405020304" pitchFamily="18" charset="0"/>
              </a:rPr>
              <a:t>To ask a question during the webinar, please submit it via the Q&amp;A button at the bottom of your screen. </a:t>
            </a:r>
            <a:endParaRPr lang="en-US" sz="1200">
              <a:effectLst/>
              <a:latin typeface="Times New Roman" panose="02020603050405020304" pitchFamily="18" charset="0"/>
              <a:ea typeface="Aptos" panose="020B0004020202020204" pitchFamily="34" charset="0"/>
              <a:cs typeface="Times New Roman" panose="02020603050405020304" pitchFamily="18" charset="0"/>
            </a:endParaRPr>
          </a:p>
          <a:p>
            <a:pPr marL="342900" marR="0" lvl="0" indent="-342900" fontAlgn="base">
              <a:spcBef>
                <a:spcPts val="0"/>
              </a:spcBef>
              <a:spcAft>
                <a:spcPts val="0"/>
              </a:spcAft>
              <a:buFont typeface="Aptos" panose="020B0004020202020204" pitchFamily="34" charset="0"/>
              <a:buChar char="-"/>
            </a:pPr>
            <a:r>
              <a:rPr lang="en-US" sz="1200">
                <a:effectLst/>
                <a:latin typeface="Aptos" panose="020B0004020202020204" pitchFamily="34" charset="0"/>
                <a:ea typeface="Aptos" panose="020B0004020202020204" pitchFamily="34" charset="0"/>
                <a:cs typeface="Times New Roman" panose="02020603050405020304" pitchFamily="18" charset="0"/>
              </a:rPr>
              <a:t>You can upvote questions in the Q&amp;A box that you would like us to prioritize. </a:t>
            </a:r>
            <a:r>
              <a:rPr lang="en-US" sz="1200">
                <a:effectLst/>
                <a:latin typeface="Arial" panose="020B0604020202020204" pitchFamily="34" charset="0"/>
                <a:ea typeface="Aptos" panose="020B0004020202020204" pitchFamily="34" charset="0"/>
                <a:cs typeface="Times New Roman" panose="02020603050405020304" pitchFamily="18" charset="0"/>
              </a:rPr>
              <a:t>​</a:t>
            </a:r>
            <a:endParaRPr lang="en-US" sz="1200">
              <a:effectLst/>
              <a:latin typeface="Times New Roman" panose="02020603050405020304" pitchFamily="18" charset="0"/>
              <a:ea typeface="Aptos" panose="020B0004020202020204" pitchFamily="34" charset="0"/>
              <a:cs typeface="Times New Roman" panose="02020603050405020304" pitchFamily="18" charset="0"/>
            </a:endParaRPr>
          </a:p>
          <a:p>
            <a:pPr marL="342900" marR="0" lvl="0" indent="-342900" fontAlgn="base">
              <a:spcBef>
                <a:spcPts val="0"/>
              </a:spcBef>
              <a:spcAft>
                <a:spcPts val="0"/>
              </a:spcAft>
              <a:buFont typeface="Aptos" panose="020B0004020202020204" pitchFamily="34" charset="0"/>
              <a:buChar char="-"/>
            </a:pPr>
            <a:r>
              <a:rPr lang="en-US" sz="1200">
                <a:effectLst/>
                <a:latin typeface="Aptos" panose="020B0004020202020204" pitchFamily="34" charset="0"/>
                <a:ea typeface="Aptos" panose="020B0004020202020204" pitchFamily="34" charset="0"/>
                <a:cs typeface="Times New Roman" panose="02020603050405020304" pitchFamily="18" charset="0"/>
              </a:rPr>
              <a:t>Use the chat to engage in respectful and productive discussion with other participants. </a:t>
            </a:r>
            <a:r>
              <a:rPr lang="en-US" sz="1200">
                <a:effectLst/>
                <a:latin typeface="Arial" panose="020B0604020202020204" pitchFamily="34" charset="0"/>
                <a:ea typeface="Aptos" panose="020B0004020202020204" pitchFamily="34" charset="0"/>
                <a:cs typeface="Times New Roman" panose="02020603050405020304" pitchFamily="18" charset="0"/>
              </a:rPr>
              <a:t>​</a:t>
            </a:r>
            <a:endParaRPr lang="en-US" sz="1200">
              <a:effectLst/>
              <a:latin typeface="Times New Roman" panose="02020603050405020304" pitchFamily="18" charset="0"/>
              <a:ea typeface="Aptos" panose="020B0004020202020204" pitchFamily="34" charset="0"/>
              <a:cs typeface="Times New Roman" panose="02020603050405020304" pitchFamily="18" charset="0"/>
            </a:endParaRPr>
          </a:p>
          <a:p>
            <a:pPr marL="342900" marR="0" lvl="0" indent="-342900" fontAlgn="base">
              <a:spcBef>
                <a:spcPts val="0"/>
              </a:spcBef>
              <a:spcAft>
                <a:spcPts val="0"/>
              </a:spcAft>
              <a:buFont typeface="Aptos" panose="020B0004020202020204" pitchFamily="34" charset="0"/>
              <a:buChar char="-"/>
            </a:pPr>
            <a:r>
              <a:rPr lang="en-US" sz="1200">
                <a:effectLst/>
                <a:latin typeface="Aptos" panose="020B0004020202020204" pitchFamily="34" charset="0"/>
                <a:ea typeface="Aptos" panose="020B0004020202020204" pitchFamily="34" charset="0"/>
                <a:cs typeface="Times New Roman" panose="02020603050405020304" pitchFamily="18" charset="0"/>
              </a:rPr>
              <a:t>We have a few additional requests for you today in order to foster a productive environment. Please be mindful of sharing space and remember that we all have something to learn from one another.</a:t>
            </a:r>
            <a:endParaRPr lang="en-US" sz="1200">
              <a:effectLst/>
              <a:latin typeface="Times New Roman" panose="02020603050405020304" pitchFamily="18"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Aptos" panose="020B0004020202020204" pitchFamily="34" charset="0"/>
              <a:buChar char="-"/>
            </a:pPr>
            <a:r>
              <a:rPr lang="en-US" sz="1200">
                <a:effectLst/>
                <a:latin typeface="Aptos" panose="020B0004020202020204" pitchFamily="34" charset="0"/>
                <a:ea typeface="Aptos" panose="020B0004020202020204" pitchFamily="34" charset="0"/>
                <a:cs typeface="Times New Roman" panose="02020603050405020304" pitchFamily="18" charset="0"/>
              </a:rPr>
              <a:t>We also ask you to adhere to our code of conduct: R2E2 will not tolerate behaviors that cause harm or disrupt the learning environment. Please direct message Stephanie Sosa-Kalter if you feel unsafe in this space. Disruptive participants may be removed from the webinar. Thank you for helping to create a positive learning environment for everyone here today.</a:t>
            </a:r>
            <a:endParaRPr lang="en-US" sz="1200">
              <a:effectLst/>
              <a:latin typeface="Times New Roman" panose="02020603050405020304" pitchFamily="18"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852CBF3-7C83-8247-94D2-CF877CD52A7D}" type="slidenum">
              <a:rPr lang="en-US" smtClean="0"/>
              <a:t>6</a:t>
            </a:fld>
            <a:endParaRPr lang="en-US"/>
          </a:p>
        </p:txBody>
      </p:sp>
    </p:spTree>
    <p:extLst>
      <p:ext uri="{BB962C8B-B14F-4D97-AF65-F5344CB8AC3E}">
        <p14:creationId xmlns:p14="http://schemas.microsoft.com/office/powerpoint/2010/main" val="2789005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52CBF3-7C83-8247-94D2-CF877CD52A7D}" type="slidenum">
              <a:rPr lang="en-US" smtClean="0"/>
              <a:t>7</a:t>
            </a:fld>
            <a:endParaRPr lang="en-US"/>
          </a:p>
        </p:txBody>
      </p:sp>
    </p:spTree>
    <p:extLst>
      <p:ext uri="{BB962C8B-B14F-4D97-AF65-F5344CB8AC3E}">
        <p14:creationId xmlns:p14="http://schemas.microsoft.com/office/powerpoint/2010/main" val="24942147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52CBF3-7C83-8247-94D2-CF877CD52A7D}" type="slidenum">
              <a:rPr lang="en-US" smtClean="0"/>
              <a:t>8</a:t>
            </a:fld>
            <a:endParaRPr lang="en-US"/>
          </a:p>
        </p:txBody>
      </p:sp>
    </p:spTree>
    <p:extLst>
      <p:ext uri="{BB962C8B-B14F-4D97-AF65-F5344CB8AC3E}">
        <p14:creationId xmlns:p14="http://schemas.microsoft.com/office/powerpoint/2010/main" val="1946703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a:t>Include text describing playbook. "Program administrators can use the step-by-step guidance to create and expand programs. Stakeholders can draw inspiration from the myriad case studies." </a:t>
            </a:r>
            <a:endParaRPr lang="en-US" sz="1050">
              <a:cs typeface="Calibri" panose="020F0502020204030204"/>
            </a:endParaRPr>
          </a:p>
          <a:p>
            <a:endParaRPr lang="en-US" sz="1050">
              <a:cs typeface="Calibri" panose="020F0502020204030204"/>
            </a:endParaRPr>
          </a:p>
        </p:txBody>
      </p:sp>
      <p:sp>
        <p:nvSpPr>
          <p:cNvPr id="4" name="Slide Number Placeholder 3"/>
          <p:cNvSpPr>
            <a:spLocks noGrp="1"/>
          </p:cNvSpPr>
          <p:nvPr>
            <p:ph type="sldNum" sz="quarter" idx="5"/>
          </p:nvPr>
        </p:nvSpPr>
        <p:spPr/>
        <p:txBody>
          <a:bodyPr/>
          <a:lstStyle/>
          <a:p>
            <a:fld id="{0852CBF3-7C83-8247-94D2-CF877CD52A7D}" type="slidenum">
              <a:rPr lang="en-US" smtClean="0"/>
              <a:t>9</a:t>
            </a:fld>
            <a:endParaRPr lang="en-US"/>
          </a:p>
        </p:txBody>
      </p:sp>
    </p:spTree>
    <p:extLst>
      <p:ext uri="{BB962C8B-B14F-4D97-AF65-F5344CB8AC3E}">
        <p14:creationId xmlns:p14="http://schemas.microsoft.com/office/powerpoint/2010/main" val="30252940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52CBF3-7C83-8247-94D2-CF877CD52A7D}" type="slidenum">
              <a:rPr lang="en-US" smtClean="0"/>
              <a:t>16</a:t>
            </a:fld>
            <a:endParaRPr lang="en-US"/>
          </a:p>
        </p:txBody>
      </p:sp>
    </p:spTree>
    <p:extLst>
      <p:ext uri="{BB962C8B-B14F-4D97-AF65-F5344CB8AC3E}">
        <p14:creationId xmlns:p14="http://schemas.microsoft.com/office/powerpoint/2010/main" val="10967269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52CBF3-7C83-8247-94D2-CF877CD52A7D}" type="slidenum">
              <a:rPr lang="en-US" smtClean="0"/>
              <a:t>28</a:t>
            </a:fld>
            <a:endParaRPr lang="en-US"/>
          </a:p>
        </p:txBody>
      </p:sp>
    </p:spTree>
    <p:extLst>
      <p:ext uri="{BB962C8B-B14F-4D97-AF65-F5344CB8AC3E}">
        <p14:creationId xmlns:p14="http://schemas.microsoft.com/office/powerpoint/2010/main" val="3261840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52CBF3-7C83-8247-94D2-CF877CD52A7D}" type="slidenum">
              <a:rPr lang="en-US" smtClean="0"/>
              <a:t>29</a:t>
            </a:fld>
            <a:endParaRPr lang="en-US"/>
          </a:p>
        </p:txBody>
      </p:sp>
    </p:spTree>
    <p:extLst>
      <p:ext uri="{BB962C8B-B14F-4D97-AF65-F5344CB8AC3E}">
        <p14:creationId xmlns:p14="http://schemas.microsoft.com/office/powerpoint/2010/main" val="3945132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421D2EA-A4DF-30D6-CA71-17DFB34A08F8}"/>
              </a:ext>
            </a:extLst>
          </p:cNvPr>
          <p:cNvSpPr/>
          <p:nvPr userDrawn="1"/>
        </p:nvSpPr>
        <p:spPr>
          <a:xfrm>
            <a:off x="6469811" y="0"/>
            <a:ext cx="5722189" cy="6858000"/>
          </a:xfrm>
          <a:prstGeom prst="rect">
            <a:avLst/>
          </a:prstGeom>
          <a:pattFill prst="wdUpDiag">
            <a:fgClr>
              <a:schemeClr val="accent1"/>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2AEC6D4-40EA-19D2-D1A7-1B5502AB96CC}"/>
              </a:ext>
            </a:extLst>
          </p:cNvPr>
          <p:cNvSpPr/>
          <p:nvPr userDrawn="1"/>
        </p:nvSpPr>
        <p:spPr>
          <a:xfrm rot="5400000">
            <a:off x="2666998" y="-2667000"/>
            <a:ext cx="6858002" cy="12192001"/>
          </a:xfrm>
          <a:prstGeom prst="rect">
            <a:avLst/>
          </a:prstGeom>
          <a:gradFill>
            <a:gsLst>
              <a:gs pos="0">
                <a:schemeClr val="tx1">
                  <a:alpha val="0"/>
                </a:schemeClr>
              </a:gs>
              <a:gs pos="44000">
                <a:schemeClr val="accent1">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293" rtl="0" eaLnBrk="1" latinLnBrk="0" hangingPunct="1">
              <a:defRPr sz="1800" kern="1200">
                <a:solidFill>
                  <a:schemeClr val="lt1"/>
                </a:solidFill>
                <a:latin typeface="+mn-lt"/>
                <a:ea typeface="+mn-ea"/>
                <a:cs typeface="+mn-cs"/>
              </a:defRPr>
            </a:lvl1pPr>
            <a:lvl2pPr marL="457146" algn="l" defTabSz="914293" rtl="0" eaLnBrk="1" latinLnBrk="0" hangingPunct="1">
              <a:defRPr sz="1800" kern="1200">
                <a:solidFill>
                  <a:schemeClr val="lt1"/>
                </a:solidFill>
                <a:latin typeface="+mn-lt"/>
                <a:ea typeface="+mn-ea"/>
                <a:cs typeface="+mn-cs"/>
              </a:defRPr>
            </a:lvl2pPr>
            <a:lvl3pPr marL="914293" algn="l" defTabSz="914293" rtl="0" eaLnBrk="1" latinLnBrk="0" hangingPunct="1">
              <a:defRPr sz="1800" kern="1200">
                <a:solidFill>
                  <a:schemeClr val="lt1"/>
                </a:solidFill>
                <a:latin typeface="+mn-lt"/>
                <a:ea typeface="+mn-ea"/>
                <a:cs typeface="+mn-cs"/>
              </a:defRPr>
            </a:lvl3pPr>
            <a:lvl4pPr marL="1371440" algn="l" defTabSz="914293" rtl="0" eaLnBrk="1" latinLnBrk="0" hangingPunct="1">
              <a:defRPr sz="1800" kern="1200">
                <a:solidFill>
                  <a:schemeClr val="lt1"/>
                </a:solidFill>
                <a:latin typeface="+mn-lt"/>
                <a:ea typeface="+mn-ea"/>
                <a:cs typeface="+mn-cs"/>
              </a:defRPr>
            </a:lvl4pPr>
            <a:lvl5pPr marL="1828586" algn="l" defTabSz="914293" rtl="0" eaLnBrk="1" latinLnBrk="0" hangingPunct="1">
              <a:defRPr sz="1800" kern="1200">
                <a:solidFill>
                  <a:schemeClr val="lt1"/>
                </a:solidFill>
                <a:latin typeface="+mn-lt"/>
                <a:ea typeface="+mn-ea"/>
                <a:cs typeface="+mn-cs"/>
              </a:defRPr>
            </a:lvl5pPr>
            <a:lvl6pPr marL="2285733" algn="l" defTabSz="914293" rtl="0" eaLnBrk="1" latinLnBrk="0" hangingPunct="1">
              <a:defRPr sz="1800" kern="1200">
                <a:solidFill>
                  <a:schemeClr val="lt1"/>
                </a:solidFill>
                <a:latin typeface="+mn-lt"/>
                <a:ea typeface="+mn-ea"/>
                <a:cs typeface="+mn-cs"/>
              </a:defRPr>
            </a:lvl6pPr>
            <a:lvl7pPr marL="2742879" algn="l" defTabSz="914293" rtl="0" eaLnBrk="1" latinLnBrk="0" hangingPunct="1">
              <a:defRPr sz="1800" kern="1200">
                <a:solidFill>
                  <a:schemeClr val="lt1"/>
                </a:solidFill>
                <a:latin typeface="+mn-lt"/>
                <a:ea typeface="+mn-ea"/>
                <a:cs typeface="+mn-cs"/>
              </a:defRPr>
            </a:lvl7pPr>
            <a:lvl8pPr marL="3200026" algn="l" defTabSz="914293" rtl="0" eaLnBrk="1" latinLnBrk="0" hangingPunct="1">
              <a:defRPr sz="1800" kern="1200">
                <a:solidFill>
                  <a:schemeClr val="lt1"/>
                </a:solidFill>
                <a:latin typeface="+mn-lt"/>
                <a:ea typeface="+mn-ea"/>
                <a:cs typeface="+mn-cs"/>
              </a:defRPr>
            </a:lvl8pPr>
            <a:lvl9pPr marL="3657172" algn="l" defTabSz="914293" rtl="0" eaLnBrk="1" latinLnBrk="0" hangingPunct="1">
              <a:defRPr sz="1800" kern="1200">
                <a:solidFill>
                  <a:schemeClr val="lt1"/>
                </a:solidFill>
                <a:latin typeface="+mn-lt"/>
                <a:ea typeface="+mn-ea"/>
                <a:cs typeface="+mn-cs"/>
              </a:defRPr>
            </a:lvl9pPr>
          </a:lstStyle>
          <a:p>
            <a:pPr algn="ctr"/>
            <a:endParaRPr lang="en-US"/>
          </a:p>
        </p:txBody>
      </p:sp>
      <p:sp>
        <p:nvSpPr>
          <p:cNvPr id="2" name="Title 1"/>
          <p:cNvSpPr>
            <a:spLocks noGrp="1"/>
          </p:cNvSpPr>
          <p:nvPr>
            <p:ph type="ctrTitle" hasCustomPrompt="1"/>
          </p:nvPr>
        </p:nvSpPr>
        <p:spPr>
          <a:xfrm>
            <a:off x="750497" y="1554524"/>
            <a:ext cx="10363200" cy="888828"/>
          </a:xfrm>
        </p:spPr>
        <p:txBody>
          <a:bodyPr anchor="b"/>
          <a:lstStyle>
            <a:lvl1pPr algn="l">
              <a:defRPr sz="5824" b="1" i="0" baseline="0">
                <a:solidFill>
                  <a:schemeClr val="bg1"/>
                </a:solidFill>
                <a:latin typeface="Ubuntu" panose="020B0504030602030204" pitchFamily="34" charset="0"/>
                <a:ea typeface="Ubuntu" panose="020B0504030602030204" pitchFamily="34" charset="0"/>
                <a:cs typeface="Ubuntu" panose="020B0504030602030204" pitchFamily="34" charset="0"/>
              </a:defRPr>
            </a:lvl1pPr>
          </a:lstStyle>
          <a:p>
            <a:r>
              <a:rPr lang="en-US"/>
              <a:t>Presentation Title</a:t>
            </a:r>
          </a:p>
        </p:txBody>
      </p:sp>
      <p:sp>
        <p:nvSpPr>
          <p:cNvPr id="3" name="Subtitle 2"/>
          <p:cNvSpPr>
            <a:spLocks noGrp="1"/>
          </p:cNvSpPr>
          <p:nvPr>
            <p:ph type="subTitle" idx="1" hasCustomPrompt="1"/>
          </p:nvPr>
        </p:nvSpPr>
        <p:spPr>
          <a:xfrm>
            <a:off x="750497" y="2637375"/>
            <a:ext cx="9144000" cy="770456"/>
          </a:xfrm>
        </p:spPr>
        <p:txBody>
          <a:bodyPr/>
          <a:lstStyle>
            <a:lvl1pPr marL="0" indent="0" algn="l">
              <a:buNone/>
              <a:defRPr sz="2330" b="1" i="0">
                <a:solidFill>
                  <a:schemeClr val="bg1"/>
                </a:solidFill>
                <a:latin typeface="Ubuntu" panose="020B0504030602030204" pitchFamily="34" charset="0"/>
                <a:ea typeface="Ubuntu" panose="020B0504030602030204" pitchFamily="34" charset="0"/>
                <a:cs typeface="Ubuntu" panose="020B0504030602030204" pitchFamily="34" charset="0"/>
              </a:defRPr>
            </a:lvl1pPr>
            <a:lvl2pPr marL="443777" indent="0" algn="ctr">
              <a:buNone/>
              <a:defRPr sz="1941"/>
            </a:lvl2pPr>
            <a:lvl3pPr marL="887553" indent="0" algn="ctr">
              <a:buNone/>
              <a:defRPr sz="1747"/>
            </a:lvl3pPr>
            <a:lvl4pPr marL="1331330" indent="0" algn="ctr">
              <a:buNone/>
              <a:defRPr sz="1553"/>
            </a:lvl4pPr>
            <a:lvl5pPr marL="1775106" indent="0" algn="ctr">
              <a:buNone/>
              <a:defRPr sz="1553"/>
            </a:lvl5pPr>
            <a:lvl6pPr marL="2218883" indent="0" algn="ctr">
              <a:buNone/>
              <a:defRPr sz="1553"/>
            </a:lvl6pPr>
            <a:lvl7pPr marL="2662660" indent="0" algn="ctr">
              <a:buNone/>
              <a:defRPr sz="1553"/>
            </a:lvl7pPr>
            <a:lvl8pPr marL="3106436" indent="0" algn="ctr">
              <a:buNone/>
              <a:defRPr sz="1553"/>
            </a:lvl8pPr>
            <a:lvl9pPr marL="3550213" indent="0" algn="ctr">
              <a:buNone/>
              <a:defRPr sz="1553"/>
            </a:lvl9pPr>
          </a:lstStyle>
          <a:p>
            <a:r>
              <a:rPr lang="en-US"/>
              <a:t>Subtitle/Author/Venue</a:t>
            </a:r>
          </a:p>
        </p:txBody>
      </p:sp>
      <p:sp>
        <p:nvSpPr>
          <p:cNvPr id="5" name="Rectangle 4">
            <a:extLst>
              <a:ext uri="{FF2B5EF4-FFF2-40B4-BE49-F238E27FC236}">
                <a16:creationId xmlns:a16="http://schemas.microsoft.com/office/drawing/2014/main" id="{370DD8C6-6B78-A7E2-0201-27ADCE83EB9B}"/>
              </a:ext>
            </a:extLst>
          </p:cNvPr>
          <p:cNvSpPr/>
          <p:nvPr userDrawn="1"/>
        </p:nvSpPr>
        <p:spPr>
          <a:xfrm>
            <a:off x="0" y="4070731"/>
            <a:ext cx="12192001" cy="4571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293" rtl="0" eaLnBrk="1" latinLnBrk="0" hangingPunct="1">
              <a:defRPr sz="1800" kern="1200">
                <a:solidFill>
                  <a:schemeClr val="lt1"/>
                </a:solidFill>
                <a:latin typeface="+mn-lt"/>
                <a:ea typeface="+mn-ea"/>
                <a:cs typeface="+mn-cs"/>
              </a:defRPr>
            </a:lvl1pPr>
            <a:lvl2pPr marL="457146" algn="l" defTabSz="914293" rtl="0" eaLnBrk="1" latinLnBrk="0" hangingPunct="1">
              <a:defRPr sz="1800" kern="1200">
                <a:solidFill>
                  <a:schemeClr val="lt1"/>
                </a:solidFill>
                <a:latin typeface="+mn-lt"/>
                <a:ea typeface="+mn-ea"/>
                <a:cs typeface="+mn-cs"/>
              </a:defRPr>
            </a:lvl2pPr>
            <a:lvl3pPr marL="914293" algn="l" defTabSz="914293" rtl="0" eaLnBrk="1" latinLnBrk="0" hangingPunct="1">
              <a:defRPr sz="1800" kern="1200">
                <a:solidFill>
                  <a:schemeClr val="lt1"/>
                </a:solidFill>
                <a:latin typeface="+mn-lt"/>
                <a:ea typeface="+mn-ea"/>
                <a:cs typeface="+mn-cs"/>
              </a:defRPr>
            </a:lvl3pPr>
            <a:lvl4pPr marL="1371440" algn="l" defTabSz="914293" rtl="0" eaLnBrk="1" latinLnBrk="0" hangingPunct="1">
              <a:defRPr sz="1800" kern="1200">
                <a:solidFill>
                  <a:schemeClr val="lt1"/>
                </a:solidFill>
                <a:latin typeface="+mn-lt"/>
                <a:ea typeface="+mn-ea"/>
                <a:cs typeface="+mn-cs"/>
              </a:defRPr>
            </a:lvl4pPr>
            <a:lvl5pPr marL="1828586" algn="l" defTabSz="914293" rtl="0" eaLnBrk="1" latinLnBrk="0" hangingPunct="1">
              <a:defRPr sz="1800" kern="1200">
                <a:solidFill>
                  <a:schemeClr val="lt1"/>
                </a:solidFill>
                <a:latin typeface="+mn-lt"/>
                <a:ea typeface="+mn-ea"/>
                <a:cs typeface="+mn-cs"/>
              </a:defRPr>
            </a:lvl5pPr>
            <a:lvl6pPr marL="2285733" algn="l" defTabSz="914293" rtl="0" eaLnBrk="1" latinLnBrk="0" hangingPunct="1">
              <a:defRPr sz="1800" kern="1200">
                <a:solidFill>
                  <a:schemeClr val="lt1"/>
                </a:solidFill>
                <a:latin typeface="+mn-lt"/>
                <a:ea typeface="+mn-ea"/>
                <a:cs typeface="+mn-cs"/>
              </a:defRPr>
            </a:lvl6pPr>
            <a:lvl7pPr marL="2742879" algn="l" defTabSz="914293" rtl="0" eaLnBrk="1" latinLnBrk="0" hangingPunct="1">
              <a:defRPr sz="1800" kern="1200">
                <a:solidFill>
                  <a:schemeClr val="lt1"/>
                </a:solidFill>
                <a:latin typeface="+mn-lt"/>
                <a:ea typeface="+mn-ea"/>
                <a:cs typeface="+mn-cs"/>
              </a:defRPr>
            </a:lvl7pPr>
            <a:lvl8pPr marL="3200026" algn="l" defTabSz="914293" rtl="0" eaLnBrk="1" latinLnBrk="0" hangingPunct="1">
              <a:defRPr sz="1800" kern="1200">
                <a:solidFill>
                  <a:schemeClr val="lt1"/>
                </a:solidFill>
                <a:latin typeface="+mn-lt"/>
                <a:ea typeface="+mn-ea"/>
                <a:cs typeface="+mn-cs"/>
              </a:defRPr>
            </a:lvl8pPr>
            <a:lvl9pPr marL="3657172" algn="l" defTabSz="914293" rtl="0" eaLnBrk="1" latinLnBrk="0" hangingPunct="1">
              <a:defRPr sz="1800" kern="1200">
                <a:solidFill>
                  <a:schemeClr val="lt1"/>
                </a:solidFill>
                <a:latin typeface="+mn-lt"/>
                <a:ea typeface="+mn-ea"/>
                <a:cs typeface="+mn-cs"/>
              </a:defRPr>
            </a:lvl9pPr>
          </a:lstStyle>
          <a:p>
            <a:pPr algn="ctr"/>
            <a:endParaRPr lang="en-US">
              <a:solidFill>
                <a:schemeClr val="accent2">
                  <a:lumMod val="20000"/>
                  <a:lumOff val="80000"/>
                </a:scheme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ition_Gree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3953317-22B5-0768-7F1E-4698C0D4C1E8}"/>
              </a:ext>
            </a:extLst>
          </p:cNvPr>
          <p:cNvSpPr/>
          <p:nvPr userDrawn="1"/>
        </p:nvSpPr>
        <p:spPr>
          <a:xfrm>
            <a:off x="0" y="0"/>
            <a:ext cx="12192000" cy="6858000"/>
          </a:xfrm>
          <a:prstGeom prst="rect">
            <a:avLst/>
          </a:prstGeom>
          <a:solidFill>
            <a:srgbClr val="24A3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73912" y="2411486"/>
            <a:ext cx="10515600" cy="1325563"/>
          </a:xfrm>
        </p:spPr>
        <p:txBody>
          <a:bodyPr/>
          <a:lstStyle>
            <a:lvl1pPr algn="ctr">
              <a:defRPr>
                <a:solidFill>
                  <a:schemeClr val="bg1"/>
                </a:solidFill>
              </a:defRPr>
            </a:lvl1pPr>
          </a:lstStyle>
          <a:p>
            <a:r>
              <a:rPr lang="en-US"/>
              <a:t>Click to edit Master title style</a:t>
            </a:r>
          </a:p>
        </p:txBody>
      </p:sp>
      <p:sp>
        <p:nvSpPr>
          <p:cNvPr id="3" name="Slide Number Placeholder 2"/>
          <p:cNvSpPr>
            <a:spLocks noGrp="1"/>
          </p:cNvSpPr>
          <p:nvPr>
            <p:ph type="sldNum" sz="quarter" idx="10"/>
          </p:nvPr>
        </p:nvSpPr>
        <p:spPr>
          <a:xfrm>
            <a:off x="8610600" y="6356352"/>
            <a:ext cx="2743200" cy="365125"/>
          </a:xfrm>
          <a:prstGeom prst="rect">
            <a:avLst/>
          </a:prstGeom>
        </p:spPr>
        <p:txBody>
          <a:bodyPr/>
          <a:lstStyle/>
          <a:p>
            <a:fld id="{60641A2E-FF50-454A-B4A3-DC6D1DD01D91}" type="slidenum">
              <a:rPr lang="en-US" smtClean="0"/>
              <a:t>‹#›</a:t>
            </a:fld>
            <a:endParaRPr lang="en-US"/>
          </a:p>
        </p:txBody>
      </p:sp>
      <p:pic>
        <p:nvPicPr>
          <p:cNvPr id="6" name="Picture 5" descr="A white letters on a black background&#10;&#10;Description automatically generated">
            <a:extLst>
              <a:ext uri="{FF2B5EF4-FFF2-40B4-BE49-F238E27FC236}">
                <a16:creationId xmlns:a16="http://schemas.microsoft.com/office/drawing/2014/main" id="{620AE28B-70FC-138E-B1F7-49FF24ECFA3D}"/>
              </a:ext>
            </a:extLst>
          </p:cNvPr>
          <p:cNvPicPr>
            <a:picLocks noChangeAspect="1"/>
          </p:cNvPicPr>
          <p:nvPr userDrawn="1"/>
        </p:nvPicPr>
        <p:blipFill>
          <a:blip r:embed="rId2"/>
          <a:stretch>
            <a:fillRect/>
          </a:stretch>
        </p:blipFill>
        <p:spPr>
          <a:xfrm>
            <a:off x="10866739" y="6367504"/>
            <a:ext cx="1082650" cy="274320"/>
          </a:xfrm>
          <a:prstGeom prst="rect">
            <a:avLst/>
          </a:prstGeom>
        </p:spPr>
      </p:pic>
    </p:spTree>
    <p:extLst>
      <p:ext uri="{BB962C8B-B14F-4D97-AF65-F5344CB8AC3E}">
        <p14:creationId xmlns:p14="http://schemas.microsoft.com/office/powerpoint/2010/main" val="2912991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Authors_Navy_Gradient_Picture">
    <p:spTree>
      <p:nvGrpSpPr>
        <p:cNvPr id="1" name=""/>
        <p:cNvGrpSpPr/>
        <p:nvPr/>
      </p:nvGrpSpPr>
      <p:grpSpPr>
        <a:xfrm>
          <a:off x="0" y="0"/>
          <a:ext cx="0" cy="0"/>
          <a:chOff x="0" y="0"/>
          <a:chExt cx="0" cy="0"/>
        </a:xfrm>
      </p:grpSpPr>
      <p:pic>
        <p:nvPicPr>
          <p:cNvPr id="10" name="Picture 9" descr="A black and white logo&#10;&#10;Description automatically generated">
            <a:extLst>
              <a:ext uri="{FF2B5EF4-FFF2-40B4-BE49-F238E27FC236}">
                <a16:creationId xmlns:a16="http://schemas.microsoft.com/office/drawing/2014/main" id="{08CA5A8F-7421-C076-DC24-A924DF2F65F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2221" y="6459173"/>
            <a:ext cx="1583003" cy="320318"/>
          </a:xfrm>
          <a:prstGeom prst="rect">
            <a:avLst/>
          </a:prstGeom>
        </p:spPr>
      </p:pic>
      <p:sp>
        <p:nvSpPr>
          <p:cNvPr id="3" name="Content Placeholder 16">
            <a:extLst>
              <a:ext uri="{FF2B5EF4-FFF2-40B4-BE49-F238E27FC236}">
                <a16:creationId xmlns:a16="http://schemas.microsoft.com/office/drawing/2014/main" id="{D16E62B1-28F2-AE1B-D2B4-DEB20E0A10AA}"/>
              </a:ext>
            </a:extLst>
          </p:cNvPr>
          <p:cNvSpPr>
            <a:spLocks noGrp="1"/>
          </p:cNvSpPr>
          <p:nvPr>
            <p:ph sz="quarter" idx="11"/>
          </p:nvPr>
        </p:nvSpPr>
        <p:spPr>
          <a:xfrm>
            <a:off x="838200" y="1292845"/>
            <a:ext cx="7603273" cy="4929536"/>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7DB61C58-5C85-F998-4FEC-9C4F00AA8C4C}"/>
              </a:ext>
            </a:extLst>
          </p:cNvPr>
          <p:cNvSpPr>
            <a:spLocks noGrp="1"/>
          </p:cNvSpPr>
          <p:nvPr>
            <p:ph type="ctrTitle" hasCustomPrompt="1"/>
          </p:nvPr>
        </p:nvSpPr>
        <p:spPr>
          <a:xfrm>
            <a:off x="838200" y="348286"/>
            <a:ext cx="3302000" cy="725267"/>
          </a:xfrm>
        </p:spPr>
        <p:txBody>
          <a:bodyPr anchor="b">
            <a:normAutofit/>
          </a:bodyPr>
          <a:lstStyle>
            <a:lvl1pPr algn="l">
              <a:defRPr sz="3600" b="1" i="0" baseline="0">
                <a:solidFill>
                  <a:srgbClr val="1B315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References</a:t>
            </a:r>
          </a:p>
        </p:txBody>
      </p:sp>
    </p:spTree>
    <p:extLst>
      <p:ext uri="{BB962C8B-B14F-4D97-AF65-F5344CB8AC3E}">
        <p14:creationId xmlns:p14="http://schemas.microsoft.com/office/powerpoint/2010/main" val="77426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139746"/>
          </a:xfrm>
        </p:spPr>
        <p:txBody>
          <a:bodyPr/>
          <a:lstStyle>
            <a:lvl2pPr>
              <a:defRPr>
                <a:latin typeface="Franklin Gothic Medium" charset="0"/>
                <a:ea typeface="Franklin Gothic Medium" charset="0"/>
                <a:cs typeface="Franklin Gothic Medium" charset="0"/>
              </a:defRPr>
            </a:lvl2pPr>
            <a:lvl4pPr>
              <a:defRPr>
                <a:latin typeface="Franklin Gothic Medium" charset="0"/>
                <a:ea typeface="Franklin Gothic Medium" charset="0"/>
                <a:cs typeface="Franklin Gothic Medium" charset="0"/>
              </a:defRPr>
            </a:lvl4pPr>
            <a:lvl5pPr>
              <a:defRPr sz="1235">
                <a:latin typeface="Franklin Gothic Book" charset="0"/>
                <a:ea typeface="Franklin Gothic Book" charset="0"/>
                <a:cs typeface="Franklin Gothic Boo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Content_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CB3B8CC-FCA8-28F5-8359-D7C9764594E8}"/>
              </a:ext>
            </a:extLst>
          </p:cNvPr>
          <p:cNvSpPr/>
          <p:nvPr userDrawn="1"/>
        </p:nvSpPr>
        <p:spPr>
          <a:xfrm>
            <a:off x="0" y="0"/>
            <a:ext cx="12192000" cy="6858000"/>
          </a:xfrm>
          <a:prstGeom prst="rect">
            <a:avLst/>
          </a:prstGeom>
          <a:solidFill>
            <a:srgbClr val="2A5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white letters on a black background&#10;&#10;Description automatically generated">
            <a:extLst>
              <a:ext uri="{FF2B5EF4-FFF2-40B4-BE49-F238E27FC236}">
                <a16:creationId xmlns:a16="http://schemas.microsoft.com/office/drawing/2014/main" id="{EBB11E87-C621-F588-05DF-E6E0627D6E04}"/>
              </a:ext>
            </a:extLst>
          </p:cNvPr>
          <p:cNvPicPr>
            <a:picLocks noChangeAspect="1"/>
          </p:cNvPicPr>
          <p:nvPr userDrawn="1"/>
        </p:nvPicPr>
        <p:blipFill>
          <a:blip r:embed="rId2"/>
          <a:stretch>
            <a:fillRect/>
          </a:stretch>
        </p:blipFill>
        <p:spPr>
          <a:xfrm>
            <a:off x="10866739" y="6367504"/>
            <a:ext cx="1082650" cy="274320"/>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838200" y="1825625"/>
            <a:ext cx="10515600" cy="4139746"/>
          </a:xfrm>
        </p:spPr>
        <p:txBody>
          <a:bodyPr/>
          <a:lstStyle>
            <a:lvl1pPr>
              <a:defRPr>
                <a:solidFill>
                  <a:schemeClr val="bg1"/>
                </a:solidFill>
              </a:defRPr>
            </a:lvl1pPr>
            <a:lvl2pPr>
              <a:defRPr>
                <a:solidFill>
                  <a:schemeClr val="bg1"/>
                </a:solidFill>
                <a:latin typeface="Franklin Gothic Medium" charset="0"/>
                <a:ea typeface="Franklin Gothic Medium" charset="0"/>
                <a:cs typeface="Franklin Gothic Medium" charset="0"/>
              </a:defRPr>
            </a:lvl2pPr>
            <a:lvl3pPr>
              <a:defRPr>
                <a:solidFill>
                  <a:schemeClr val="bg1"/>
                </a:solidFill>
              </a:defRPr>
            </a:lvl3pPr>
            <a:lvl4pPr>
              <a:defRPr>
                <a:solidFill>
                  <a:schemeClr val="bg1"/>
                </a:solidFill>
                <a:latin typeface="Franklin Gothic Medium" charset="0"/>
                <a:ea typeface="Franklin Gothic Medium" charset="0"/>
                <a:cs typeface="Franklin Gothic Medium" charset="0"/>
              </a:defRPr>
            </a:lvl4pPr>
            <a:lvl5pPr>
              <a:defRPr sz="1235">
                <a:solidFill>
                  <a:schemeClr val="bg1"/>
                </a:solidFill>
                <a:latin typeface="Franklin Gothic Book" charset="0"/>
                <a:ea typeface="Franklin Gothic Book" charset="0"/>
                <a:cs typeface="Franklin Gothic Boo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8095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5824"/>
            </a:lvl1pPr>
          </a:lstStyle>
          <a:p>
            <a:r>
              <a:rPr lang="en-US"/>
              <a:t>Click to edit Master title style</a:t>
            </a:r>
          </a:p>
        </p:txBody>
      </p:sp>
      <p:sp>
        <p:nvSpPr>
          <p:cNvPr id="3" name="Text Placeholder 2"/>
          <p:cNvSpPr>
            <a:spLocks noGrp="1"/>
          </p:cNvSpPr>
          <p:nvPr>
            <p:ph type="body" idx="1"/>
          </p:nvPr>
        </p:nvSpPr>
        <p:spPr>
          <a:xfrm>
            <a:off x="831851" y="4589465"/>
            <a:ext cx="10515600" cy="1044981"/>
          </a:xfrm>
        </p:spPr>
        <p:txBody>
          <a:bodyPr/>
          <a:lstStyle>
            <a:lvl1pPr marL="0" indent="0">
              <a:buNone/>
              <a:defRPr sz="2330">
                <a:solidFill>
                  <a:schemeClr val="tx1"/>
                </a:solidFill>
              </a:defRPr>
            </a:lvl1pPr>
            <a:lvl2pPr marL="443777" indent="0">
              <a:buNone/>
              <a:defRPr sz="1941">
                <a:solidFill>
                  <a:schemeClr val="tx1">
                    <a:tint val="75000"/>
                  </a:schemeClr>
                </a:solidFill>
              </a:defRPr>
            </a:lvl2pPr>
            <a:lvl3pPr marL="887553" indent="0">
              <a:buNone/>
              <a:defRPr sz="1747">
                <a:solidFill>
                  <a:schemeClr val="tx1">
                    <a:tint val="75000"/>
                  </a:schemeClr>
                </a:solidFill>
              </a:defRPr>
            </a:lvl3pPr>
            <a:lvl4pPr marL="1331330" indent="0">
              <a:buNone/>
              <a:defRPr sz="1553">
                <a:solidFill>
                  <a:schemeClr val="tx1">
                    <a:tint val="75000"/>
                  </a:schemeClr>
                </a:solidFill>
              </a:defRPr>
            </a:lvl4pPr>
            <a:lvl5pPr marL="1775106" indent="0">
              <a:buNone/>
              <a:defRPr sz="1553">
                <a:solidFill>
                  <a:schemeClr val="tx1">
                    <a:tint val="75000"/>
                  </a:schemeClr>
                </a:solidFill>
              </a:defRPr>
            </a:lvl5pPr>
            <a:lvl6pPr marL="2218883" indent="0">
              <a:buNone/>
              <a:defRPr sz="1553">
                <a:solidFill>
                  <a:schemeClr val="tx1">
                    <a:tint val="75000"/>
                  </a:schemeClr>
                </a:solidFill>
              </a:defRPr>
            </a:lvl6pPr>
            <a:lvl7pPr marL="2662660" indent="0">
              <a:buNone/>
              <a:defRPr sz="1553">
                <a:solidFill>
                  <a:schemeClr val="tx1">
                    <a:tint val="75000"/>
                  </a:schemeClr>
                </a:solidFill>
              </a:defRPr>
            </a:lvl7pPr>
            <a:lvl8pPr marL="3106436" indent="0">
              <a:buNone/>
              <a:defRPr sz="1553">
                <a:solidFill>
                  <a:schemeClr val="tx1">
                    <a:tint val="75000"/>
                  </a:schemeClr>
                </a:solidFill>
              </a:defRPr>
            </a:lvl8pPr>
            <a:lvl9pPr marL="3550213" indent="0">
              <a:buNone/>
              <a:defRPr sz="1553">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38610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38610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106"/>
            </a:lvl1pPr>
          </a:lstStyle>
          <a:p>
            <a:r>
              <a:rPr lang="en-US"/>
              <a:t>Click to edit Master title style</a:t>
            </a:r>
          </a:p>
        </p:txBody>
      </p:sp>
      <p:sp>
        <p:nvSpPr>
          <p:cNvPr id="3" name="Content Placeholder 2"/>
          <p:cNvSpPr>
            <a:spLocks noGrp="1"/>
          </p:cNvSpPr>
          <p:nvPr>
            <p:ph idx="1"/>
          </p:nvPr>
        </p:nvSpPr>
        <p:spPr>
          <a:xfrm>
            <a:off x="5183188" y="987428"/>
            <a:ext cx="6172200" cy="4629602"/>
          </a:xfrm>
        </p:spPr>
        <p:txBody>
          <a:bodyPr/>
          <a:lstStyle>
            <a:lvl1pPr>
              <a:defRPr sz="3106"/>
            </a:lvl1pPr>
            <a:lvl2pPr>
              <a:defRPr sz="2718"/>
            </a:lvl2pPr>
            <a:lvl3pPr>
              <a:defRPr sz="2330"/>
            </a:lvl3pPr>
            <a:lvl4pPr>
              <a:defRPr sz="1941"/>
            </a:lvl4pPr>
            <a:lvl5pPr>
              <a:defRPr sz="1941"/>
            </a:lvl5pPr>
            <a:lvl6pPr>
              <a:defRPr sz="1941"/>
            </a:lvl6pPr>
            <a:lvl7pPr>
              <a:defRPr sz="1941"/>
            </a:lvl7pPr>
            <a:lvl8pPr>
              <a:defRPr sz="1941"/>
            </a:lvl8pPr>
            <a:lvl9pPr>
              <a:defRPr sz="194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620741"/>
          </a:xfrm>
        </p:spPr>
        <p:txBody>
          <a:bodyPr/>
          <a:lstStyle>
            <a:lvl1pPr marL="0" indent="0">
              <a:buNone/>
              <a:defRPr sz="1553"/>
            </a:lvl1pPr>
            <a:lvl2pPr marL="443777" indent="0">
              <a:buNone/>
              <a:defRPr sz="1359"/>
            </a:lvl2pPr>
            <a:lvl3pPr marL="887553" indent="0">
              <a:buNone/>
              <a:defRPr sz="1165"/>
            </a:lvl3pPr>
            <a:lvl4pPr marL="1331330" indent="0">
              <a:buNone/>
              <a:defRPr sz="971"/>
            </a:lvl4pPr>
            <a:lvl5pPr marL="1775106" indent="0">
              <a:buNone/>
              <a:defRPr sz="971"/>
            </a:lvl5pPr>
            <a:lvl6pPr marL="2218883" indent="0">
              <a:buNone/>
              <a:defRPr sz="971"/>
            </a:lvl6pPr>
            <a:lvl7pPr marL="2662660" indent="0">
              <a:buNone/>
              <a:defRPr sz="971"/>
            </a:lvl7pPr>
            <a:lvl8pPr marL="3106436" indent="0">
              <a:buNone/>
              <a:defRPr sz="971"/>
            </a:lvl8pPr>
            <a:lvl9pPr marL="3550213" indent="0">
              <a:buNone/>
              <a:defRPr sz="971"/>
            </a:lvl9pPr>
          </a:lstStyle>
          <a:p>
            <a:pPr lvl="0"/>
            <a:r>
              <a:rPr lang="en-US"/>
              <a:t>Click to edit Master text styles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106"/>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106"/>
            </a:lvl1pPr>
            <a:lvl2pPr marL="443777" indent="0">
              <a:buNone/>
              <a:defRPr sz="2718"/>
            </a:lvl2pPr>
            <a:lvl3pPr marL="887553" indent="0">
              <a:buNone/>
              <a:defRPr sz="2330"/>
            </a:lvl3pPr>
            <a:lvl4pPr marL="1331330" indent="0">
              <a:buNone/>
              <a:defRPr sz="1941"/>
            </a:lvl4pPr>
            <a:lvl5pPr marL="1775106" indent="0">
              <a:buNone/>
              <a:defRPr sz="1941"/>
            </a:lvl5pPr>
            <a:lvl6pPr marL="2218883" indent="0">
              <a:buNone/>
              <a:defRPr sz="1941"/>
            </a:lvl6pPr>
            <a:lvl7pPr marL="2662660" indent="0">
              <a:buNone/>
              <a:defRPr sz="1941"/>
            </a:lvl7pPr>
            <a:lvl8pPr marL="3106436" indent="0">
              <a:buNone/>
              <a:defRPr sz="1941"/>
            </a:lvl8pPr>
            <a:lvl9pPr marL="3550213" indent="0">
              <a:buNone/>
              <a:defRPr sz="1941"/>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553"/>
            </a:lvl1pPr>
            <a:lvl2pPr marL="443777" indent="0">
              <a:buNone/>
              <a:defRPr sz="1359"/>
            </a:lvl2pPr>
            <a:lvl3pPr marL="887553" indent="0">
              <a:buNone/>
              <a:defRPr sz="1165"/>
            </a:lvl3pPr>
            <a:lvl4pPr marL="1331330" indent="0">
              <a:buNone/>
              <a:defRPr sz="971"/>
            </a:lvl4pPr>
            <a:lvl5pPr marL="1775106" indent="0">
              <a:buNone/>
              <a:defRPr sz="971"/>
            </a:lvl5pPr>
            <a:lvl6pPr marL="2218883" indent="0">
              <a:buNone/>
              <a:defRPr sz="971"/>
            </a:lvl6pPr>
            <a:lvl7pPr marL="2662660" indent="0">
              <a:buNone/>
              <a:defRPr sz="971"/>
            </a:lvl7pPr>
            <a:lvl8pPr marL="3106436" indent="0">
              <a:buNone/>
              <a:defRPr sz="971"/>
            </a:lvl8pPr>
            <a:lvl9pPr marL="3550213" indent="0">
              <a:buNone/>
              <a:defRPr sz="971"/>
            </a:lvl9pPr>
          </a:lstStyle>
          <a:p>
            <a:pPr lvl="0"/>
            <a:r>
              <a:rPr lang="en-US"/>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ransition_Multi">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D5D897B-6D53-C4CC-40A8-0ED4EBCD1FE1}"/>
              </a:ext>
            </a:extLst>
          </p:cNvPr>
          <p:cNvSpPr/>
          <p:nvPr userDrawn="1"/>
        </p:nvSpPr>
        <p:spPr>
          <a:xfrm>
            <a:off x="10180321" y="6271404"/>
            <a:ext cx="1844902" cy="4658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273112" y="2645163"/>
            <a:ext cx="6845673" cy="1675866"/>
          </a:xfrm>
        </p:spPr>
        <p:txBody>
          <a:bodyPr anchor="b">
            <a:normAutofit/>
          </a:bodyPr>
          <a:lstStyle>
            <a:lvl1pPr>
              <a:defRPr sz="6600">
                <a:solidFill>
                  <a:srgbClr val="2A55A3"/>
                </a:solidFill>
              </a:defRPr>
            </a:lvl1pPr>
          </a:lstStyle>
          <a:p>
            <a:r>
              <a:rPr lang="en-US"/>
              <a:t>Transition Slide</a:t>
            </a:r>
          </a:p>
        </p:txBody>
      </p:sp>
      <p:pic>
        <p:nvPicPr>
          <p:cNvPr id="5" name="Picture 4" descr="A picture containing text, clipart&#10;&#10;Description automatically generated">
            <a:extLst>
              <a:ext uri="{FF2B5EF4-FFF2-40B4-BE49-F238E27FC236}">
                <a16:creationId xmlns:a16="http://schemas.microsoft.com/office/drawing/2014/main" id="{4C237934-503B-804C-C65A-E93B44F594A2}"/>
              </a:ext>
            </a:extLst>
          </p:cNvPr>
          <p:cNvPicPr>
            <a:picLocks noChangeAspect="1"/>
          </p:cNvPicPr>
          <p:nvPr userDrawn="1"/>
        </p:nvPicPr>
        <p:blipFill rotWithShape="1">
          <a:blip r:embed="rId2"/>
          <a:srcRect r="72560" b="23525"/>
          <a:stretch/>
        </p:blipFill>
        <p:spPr>
          <a:xfrm>
            <a:off x="1508204" y="3051497"/>
            <a:ext cx="1504682" cy="1369515"/>
          </a:xfrm>
          <a:prstGeom prst="rect">
            <a:avLst/>
          </a:prstGeom>
        </p:spPr>
      </p:pic>
      <p:sp>
        <p:nvSpPr>
          <p:cNvPr id="18" name="Rectangle 17">
            <a:extLst>
              <a:ext uri="{FF2B5EF4-FFF2-40B4-BE49-F238E27FC236}">
                <a16:creationId xmlns:a16="http://schemas.microsoft.com/office/drawing/2014/main" id="{EE8B7BD6-AEF9-9CFF-9056-F736E482BDC4}"/>
              </a:ext>
            </a:extLst>
          </p:cNvPr>
          <p:cNvSpPr/>
          <p:nvPr userDrawn="1"/>
        </p:nvSpPr>
        <p:spPr>
          <a:xfrm>
            <a:off x="0" y="6583680"/>
            <a:ext cx="10180321" cy="274320"/>
          </a:xfrm>
          <a:prstGeom prst="rect">
            <a:avLst/>
          </a:prstGeom>
          <a:solidFill>
            <a:srgbClr val="2A5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8BA820-1032-BFAD-3398-FDF3247114A7}"/>
              </a:ext>
            </a:extLst>
          </p:cNvPr>
          <p:cNvSpPr/>
          <p:nvPr userDrawn="1"/>
        </p:nvSpPr>
        <p:spPr>
          <a:xfrm>
            <a:off x="10180321" y="6583680"/>
            <a:ext cx="2005972" cy="274320"/>
          </a:xfrm>
          <a:prstGeom prst="rect">
            <a:avLst/>
          </a:prstGeom>
          <a:solidFill>
            <a:srgbClr val="24A3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07ECF893-CB0F-D547-B4BA-007351F25557}"/>
              </a:ext>
            </a:extLst>
          </p:cNvPr>
          <p:cNvGrpSpPr/>
          <p:nvPr userDrawn="1"/>
        </p:nvGrpSpPr>
        <p:grpSpPr>
          <a:xfrm rot="10800000">
            <a:off x="0" y="1"/>
            <a:ext cx="12186293" cy="274320"/>
            <a:chOff x="-16164" y="136523"/>
            <a:chExt cx="12186293" cy="507927"/>
          </a:xfrm>
        </p:grpSpPr>
        <p:sp>
          <p:nvSpPr>
            <p:cNvPr id="20" name="Rectangle 19">
              <a:extLst>
                <a:ext uri="{FF2B5EF4-FFF2-40B4-BE49-F238E27FC236}">
                  <a16:creationId xmlns:a16="http://schemas.microsoft.com/office/drawing/2014/main" id="{2387D2EC-9031-0885-6434-96E283F3B669}"/>
                </a:ext>
              </a:extLst>
            </p:cNvPr>
            <p:cNvSpPr/>
            <p:nvPr userDrawn="1"/>
          </p:nvSpPr>
          <p:spPr>
            <a:xfrm>
              <a:off x="-16164" y="136523"/>
              <a:ext cx="10180321" cy="507927"/>
            </a:xfrm>
            <a:prstGeom prst="rect">
              <a:avLst/>
            </a:prstGeom>
            <a:solidFill>
              <a:srgbClr val="2A5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115EF4E-3158-7903-F6F2-4AA7070DD24F}"/>
                </a:ext>
              </a:extLst>
            </p:cNvPr>
            <p:cNvSpPr/>
            <p:nvPr userDrawn="1"/>
          </p:nvSpPr>
          <p:spPr>
            <a:xfrm>
              <a:off x="10164157" y="136523"/>
              <a:ext cx="2005972" cy="507927"/>
            </a:xfrm>
            <a:prstGeom prst="rect">
              <a:avLst/>
            </a:prstGeom>
            <a:solidFill>
              <a:srgbClr val="24A3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395994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ransition_Blu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3953317-22B5-0768-7F1E-4698C0D4C1E8}"/>
              </a:ext>
            </a:extLst>
          </p:cNvPr>
          <p:cNvSpPr/>
          <p:nvPr userDrawn="1"/>
        </p:nvSpPr>
        <p:spPr>
          <a:xfrm>
            <a:off x="0" y="0"/>
            <a:ext cx="12192000" cy="6858000"/>
          </a:xfrm>
          <a:prstGeom prst="rect">
            <a:avLst/>
          </a:prstGeom>
          <a:solidFill>
            <a:srgbClr val="2A5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73912" y="2411486"/>
            <a:ext cx="10515600" cy="1325563"/>
          </a:xfrm>
        </p:spPr>
        <p:txBody>
          <a:bodyPr/>
          <a:lstStyle>
            <a:lvl1pPr algn="ctr">
              <a:defRPr>
                <a:solidFill>
                  <a:schemeClr val="bg1"/>
                </a:solidFill>
              </a:defRPr>
            </a:lvl1pPr>
          </a:lstStyle>
          <a:p>
            <a:r>
              <a:rPr lang="en-US"/>
              <a:t>Click to edit Master title style</a:t>
            </a:r>
          </a:p>
        </p:txBody>
      </p:sp>
      <p:sp>
        <p:nvSpPr>
          <p:cNvPr id="3" name="Slide Number Placeholder 2"/>
          <p:cNvSpPr>
            <a:spLocks noGrp="1"/>
          </p:cNvSpPr>
          <p:nvPr>
            <p:ph type="sldNum" sz="quarter" idx="10"/>
          </p:nvPr>
        </p:nvSpPr>
        <p:spPr>
          <a:xfrm>
            <a:off x="8610600" y="6356352"/>
            <a:ext cx="2743200" cy="365125"/>
          </a:xfrm>
          <a:prstGeom prst="rect">
            <a:avLst/>
          </a:prstGeom>
        </p:spPr>
        <p:txBody>
          <a:bodyPr/>
          <a:lstStyle/>
          <a:p>
            <a:fld id="{60641A2E-FF50-454A-B4A3-DC6D1DD01D91}" type="slidenum">
              <a:rPr lang="en-US" smtClean="0"/>
              <a:t>‹#›</a:t>
            </a:fld>
            <a:endParaRPr lang="en-US"/>
          </a:p>
        </p:txBody>
      </p:sp>
      <p:pic>
        <p:nvPicPr>
          <p:cNvPr id="5" name="Picture 4" descr="A white letters on a black background&#10;&#10;Description automatically generated">
            <a:extLst>
              <a:ext uri="{FF2B5EF4-FFF2-40B4-BE49-F238E27FC236}">
                <a16:creationId xmlns:a16="http://schemas.microsoft.com/office/drawing/2014/main" id="{06386F3B-E921-7009-6529-2FB3547DFA20}"/>
              </a:ext>
            </a:extLst>
          </p:cNvPr>
          <p:cNvPicPr>
            <a:picLocks noChangeAspect="1"/>
          </p:cNvPicPr>
          <p:nvPr userDrawn="1"/>
        </p:nvPicPr>
        <p:blipFill>
          <a:blip r:embed="rId2"/>
          <a:stretch>
            <a:fillRect/>
          </a:stretch>
        </p:blipFill>
        <p:spPr>
          <a:xfrm>
            <a:off x="10866739" y="6367504"/>
            <a:ext cx="1082650" cy="274320"/>
          </a:xfrm>
          <a:prstGeom prst="rect">
            <a:avLst/>
          </a:prstGeom>
        </p:spPr>
      </p:pic>
    </p:spTree>
    <p:extLst>
      <p:ext uri="{BB962C8B-B14F-4D97-AF65-F5344CB8AC3E}">
        <p14:creationId xmlns:p14="http://schemas.microsoft.com/office/powerpoint/2010/main" val="3792776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8"/>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Rectangle 6">
            <a:extLst>
              <a:ext uri="{FF2B5EF4-FFF2-40B4-BE49-F238E27FC236}">
                <a16:creationId xmlns:a16="http://schemas.microsoft.com/office/drawing/2014/main" id="{A6C3E704-8A49-F0C0-689A-8524A348CCA6}"/>
              </a:ext>
            </a:extLst>
          </p:cNvPr>
          <p:cNvSpPr/>
          <p:nvPr userDrawn="1"/>
        </p:nvSpPr>
        <p:spPr>
          <a:xfrm>
            <a:off x="0" y="6720840"/>
            <a:ext cx="12192000" cy="137160"/>
          </a:xfrm>
          <a:prstGeom prst="rect">
            <a:avLst/>
          </a:prstGeom>
          <a:solidFill>
            <a:srgbClr val="24A3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clipart&#10;&#10;Description automatically generated">
            <a:extLst>
              <a:ext uri="{FF2B5EF4-FFF2-40B4-BE49-F238E27FC236}">
                <a16:creationId xmlns:a16="http://schemas.microsoft.com/office/drawing/2014/main" id="{29868547-1332-E049-2A4F-1E93F1C5AD7D}"/>
              </a:ext>
            </a:extLst>
          </p:cNvPr>
          <p:cNvPicPr>
            <a:picLocks noChangeAspect="1"/>
          </p:cNvPicPr>
          <p:nvPr userDrawn="1"/>
        </p:nvPicPr>
        <p:blipFill rotWithShape="1">
          <a:blip r:embed="rId13"/>
          <a:srcRect b="28114"/>
          <a:stretch/>
        </p:blipFill>
        <p:spPr>
          <a:xfrm>
            <a:off x="10806390" y="6355712"/>
            <a:ext cx="1168506" cy="274320"/>
          </a:xfrm>
          <a:prstGeom prst="rect">
            <a:avLst/>
          </a:prstGeom>
        </p:spPr>
      </p:pic>
    </p:spTree>
    <p:extLst>
      <p:ext uri="{BB962C8B-B14F-4D97-AF65-F5344CB8AC3E}">
        <p14:creationId xmlns:p14="http://schemas.microsoft.com/office/powerpoint/2010/main" val="189384119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85" r:id="rId3"/>
    <p:sldLayoutId id="2147483675" r:id="rId4"/>
    <p:sldLayoutId id="2147483676" r:id="rId5"/>
    <p:sldLayoutId id="2147483680" r:id="rId6"/>
    <p:sldLayoutId id="2147483681" r:id="rId7"/>
    <p:sldLayoutId id="2147483684" r:id="rId8"/>
    <p:sldLayoutId id="2147483682" r:id="rId9"/>
    <p:sldLayoutId id="2147483683" r:id="rId10"/>
    <p:sldLayoutId id="2147483686" r:id="rId11"/>
  </p:sldLayoutIdLst>
  <p:txStyles>
    <p:titleStyle>
      <a:lvl1pPr algn="l" defTabSz="887553" rtl="0" eaLnBrk="1" latinLnBrk="0" hangingPunct="1">
        <a:lnSpc>
          <a:spcPct val="90000"/>
        </a:lnSpc>
        <a:spcBef>
          <a:spcPct val="0"/>
        </a:spcBef>
        <a:buNone/>
        <a:defRPr sz="3883" b="1" i="0" kern="1200">
          <a:solidFill>
            <a:schemeClr val="tx1"/>
          </a:solidFill>
          <a:latin typeface="Ubuntu" panose="020B0604020202020204" pitchFamily="34" charset="0"/>
          <a:ea typeface="Ubuntu" panose="020B0604020202020204" pitchFamily="34" charset="0"/>
          <a:cs typeface="Ubuntu" panose="020B0604020202020204" pitchFamily="34" charset="0"/>
        </a:defRPr>
      </a:lvl1pPr>
    </p:titleStyle>
    <p:bodyStyle>
      <a:lvl1pPr marL="221888" indent="-221888" algn="l" defTabSz="887553" rtl="0" eaLnBrk="1" latinLnBrk="0" hangingPunct="1">
        <a:lnSpc>
          <a:spcPct val="90000"/>
        </a:lnSpc>
        <a:spcBef>
          <a:spcPts val="971"/>
        </a:spcBef>
        <a:buFont typeface="Arial" panose="020B0604020202020204" pitchFamily="34" charset="0"/>
        <a:buChar char="•"/>
        <a:defRPr sz="2824" b="0" i="0" kern="1200">
          <a:solidFill>
            <a:schemeClr val="tx1"/>
          </a:solidFill>
          <a:latin typeface="Ubuntu" panose="020B0504030602030204" pitchFamily="34" charset="0"/>
          <a:ea typeface="Ubuntu" panose="020B0504030602030204" pitchFamily="34" charset="0"/>
          <a:cs typeface="Ubuntu" panose="020B0504030602030204" pitchFamily="34" charset="0"/>
        </a:defRPr>
      </a:lvl1pPr>
      <a:lvl2pPr marL="665665" indent="-221888" algn="l" defTabSz="887553" rtl="0" eaLnBrk="1" latinLnBrk="0" hangingPunct="1">
        <a:lnSpc>
          <a:spcPct val="90000"/>
        </a:lnSpc>
        <a:spcBef>
          <a:spcPts val="485"/>
        </a:spcBef>
        <a:buFont typeface="Arial" panose="020B0604020202020204" pitchFamily="34" charset="0"/>
        <a:buChar char="•"/>
        <a:defRPr sz="2118" kern="1200">
          <a:solidFill>
            <a:schemeClr val="tx1"/>
          </a:solidFill>
          <a:latin typeface="Ubuntu" panose="020B0504030602030204" pitchFamily="34" charset="0"/>
          <a:ea typeface="Ubuntu" panose="020B0504030602030204" pitchFamily="34" charset="0"/>
          <a:cs typeface="Ubuntu" panose="020B0504030602030204" pitchFamily="34" charset="0"/>
        </a:defRPr>
      </a:lvl2pPr>
      <a:lvl3pPr marL="1109442" indent="-221888" algn="l" defTabSz="887553" rtl="0" eaLnBrk="1" latinLnBrk="0" hangingPunct="1">
        <a:lnSpc>
          <a:spcPct val="90000"/>
        </a:lnSpc>
        <a:spcBef>
          <a:spcPts val="485"/>
        </a:spcBef>
        <a:buFont typeface="Arial" panose="020B0604020202020204" pitchFamily="34" charset="0"/>
        <a:buChar char="•"/>
        <a:defRPr sz="1588" kern="1200">
          <a:solidFill>
            <a:schemeClr val="tx1"/>
          </a:solidFill>
          <a:latin typeface="Ubuntu" panose="020B0504030602030204" pitchFamily="34" charset="0"/>
          <a:ea typeface="Ubuntu" panose="020B0504030602030204" pitchFamily="34" charset="0"/>
          <a:cs typeface="Ubuntu" panose="020B0504030602030204" pitchFamily="34" charset="0"/>
        </a:defRPr>
      </a:lvl3pPr>
      <a:lvl4pPr marL="1553218" indent="-221888" algn="l" defTabSz="887553" rtl="0" eaLnBrk="1" latinLnBrk="0" hangingPunct="1">
        <a:lnSpc>
          <a:spcPct val="90000"/>
        </a:lnSpc>
        <a:spcBef>
          <a:spcPts val="485"/>
        </a:spcBef>
        <a:buFont typeface="Arial" panose="020B0604020202020204" pitchFamily="34" charset="0"/>
        <a:buChar char="•"/>
        <a:defRPr sz="1412" b="0" i="0" kern="1200">
          <a:solidFill>
            <a:schemeClr val="tx1"/>
          </a:solidFill>
          <a:latin typeface="Ubuntu" panose="020B0504030602030204" pitchFamily="34" charset="0"/>
          <a:ea typeface="Ubuntu" panose="020B0504030602030204" pitchFamily="34" charset="0"/>
          <a:cs typeface="Ubuntu" panose="020B0504030602030204" pitchFamily="34" charset="0"/>
        </a:defRPr>
      </a:lvl4pPr>
      <a:lvl5pPr marL="1996995"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5pPr>
      <a:lvl6pPr marL="2440771"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6pPr>
      <a:lvl7pPr marL="2884548"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7pPr>
      <a:lvl8pPr marL="3328325"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8pPr>
      <a:lvl9pPr marL="3772101"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9pPr>
    </p:bodyStyle>
    <p:otherStyle>
      <a:defPPr>
        <a:defRPr lang="en-US"/>
      </a:defPPr>
      <a:lvl1pPr marL="0" algn="l" defTabSz="887553" rtl="0" eaLnBrk="1" latinLnBrk="0" hangingPunct="1">
        <a:defRPr sz="1747" kern="1200">
          <a:solidFill>
            <a:schemeClr val="tx1"/>
          </a:solidFill>
          <a:latin typeface="+mn-lt"/>
          <a:ea typeface="+mn-ea"/>
          <a:cs typeface="+mn-cs"/>
        </a:defRPr>
      </a:lvl1pPr>
      <a:lvl2pPr marL="443777" algn="l" defTabSz="887553" rtl="0" eaLnBrk="1" latinLnBrk="0" hangingPunct="1">
        <a:defRPr sz="1747" kern="1200">
          <a:solidFill>
            <a:schemeClr val="tx1"/>
          </a:solidFill>
          <a:latin typeface="+mn-lt"/>
          <a:ea typeface="+mn-ea"/>
          <a:cs typeface="+mn-cs"/>
        </a:defRPr>
      </a:lvl2pPr>
      <a:lvl3pPr marL="887553" algn="l" defTabSz="887553" rtl="0" eaLnBrk="1" latinLnBrk="0" hangingPunct="1">
        <a:defRPr sz="1747" kern="1200">
          <a:solidFill>
            <a:schemeClr val="tx1"/>
          </a:solidFill>
          <a:latin typeface="+mn-lt"/>
          <a:ea typeface="+mn-ea"/>
          <a:cs typeface="+mn-cs"/>
        </a:defRPr>
      </a:lvl3pPr>
      <a:lvl4pPr marL="1331330" algn="l" defTabSz="887553" rtl="0" eaLnBrk="1" latinLnBrk="0" hangingPunct="1">
        <a:defRPr sz="1747" kern="1200">
          <a:solidFill>
            <a:schemeClr val="tx1"/>
          </a:solidFill>
          <a:latin typeface="+mn-lt"/>
          <a:ea typeface="+mn-ea"/>
          <a:cs typeface="+mn-cs"/>
        </a:defRPr>
      </a:lvl4pPr>
      <a:lvl5pPr marL="1775106" algn="l" defTabSz="887553" rtl="0" eaLnBrk="1" latinLnBrk="0" hangingPunct="1">
        <a:defRPr sz="1747" kern="1200">
          <a:solidFill>
            <a:schemeClr val="tx1"/>
          </a:solidFill>
          <a:latin typeface="+mn-lt"/>
          <a:ea typeface="+mn-ea"/>
          <a:cs typeface="+mn-cs"/>
        </a:defRPr>
      </a:lvl5pPr>
      <a:lvl6pPr marL="2218883" algn="l" defTabSz="887553" rtl="0" eaLnBrk="1" latinLnBrk="0" hangingPunct="1">
        <a:defRPr sz="1747" kern="1200">
          <a:solidFill>
            <a:schemeClr val="tx1"/>
          </a:solidFill>
          <a:latin typeface="+mn-lt"/>
          <a:ea typeface="+mn-ea"/>
          <a:cs typeface="+mn-cs"/>
        </a:defRPr>
      </a:lvl6pPr>
      <a:lvl7pPr marL="2662660" algn="l" defTabSz="887553" rtl="0" eaLnBrk="1" latinLnBrk="0" hangingPunct="1">
        <a:defRPr sz="1747" kern="1200">
          <a:solidFill>
            <a:schemeClr val="tx1"/>
          </a:solidFill>
          <a:latin typeface="+mn-lt"/>
          <a:ea typeface="+mn-ea"/>
          <a:cs typeface="+mn-cs"/>
        </a:defRPr>
      </a:lvl7pPr>
      <a:lvl8pPr marL="3106436" algn="l" defTabSz="887553" rtl="0" eaLnBrk="1" latinLnBrk="0" hangingPunct="1">
        <a:defRPr sz="1747" kern="1200">
          <a:solidFill>
            <a:schemeClr val="tx1"/>
          </a:solidFill>
          <a:latin typeface="+mn-lt"/>
          <a:ea typeface="+mn-ea"/>
          <a:cs typeface="+mn-cs"/>
        </a:defRPr>
      </a:lvl8pPr>
      <a:lvl9pPr marL="3550213" algn="l" defTabSz="887553" rtl="0" eaLnBrk="1" latinLnBrk="0" hangingPunct="1">
        <a:defRPr sz="174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svg"/><Relationship Id="rId18" Type="http://schemas.openxmlformats.org/officeDocument/2006/relationships/image" Target="../media/image56.png"/><Relationship Id="rId26" Type="http://schemas.openxmlformats.org/officeDocument/2006/relationships/image" Target="../media/image64.png"/><Relationship Id="rId3" Type="http://schemas.openxmlformats.org/officeDocument/2006/relationships/image" Target="../media/image41.jpeg"/><Relationship Id="rId21" Type="http://schemas.openxmlformats.org/officeDocument/2006/relationships/image" Target="../media/image59.svg"/><Relationship Id="rId7" Type="http://schemas.openxmlformats.org/officeDocument/2006/relationships/image" Target="../media/image45.svg"/><Relationship Id="rId12" Type="http://schemas.openxmlformats.org/officeDocument/2006/relationships/image" Target="../media/image50.png"/><Relationship Id="rId17" Type="http://schemas.openxmlformats.org/officeDocument/2006/relationships/image" Target="../media/image55.svg"/><Relationship Id="rId25" Type="http://schemas.openxmlformats.org/officeDocument/2006/relationships/image" Target="../media/image63.svg"/><Relationship Id="rId2" Type="http://schemas.microsoft.com/office/2018/10/relationships/comments" Target="../comments/modernComment_111_CE157076.xml"/><Relationship Id="rId16" Type="http://schemas.openxmlformats.org/officeDocument/2006/relationships/image" Target="../media/image54.png"/><Relationship Id="rId20" Type="http://schemas.openxmlformats.org/officeDocument/2006/relationships/image" Target="../media/image58.png"/><Relationship Id="rId1" Type="http://schemas.openxmlformats.org/officeDocument/2006/relationships/slideLayout" Target="../slideLayouts/slideLayout5.xml"/><Relationship Id="rId6" Type="http://schemas.openxmlformats.org/officeDocument/2006/relationships/image" Target="../media/image44.png"/><Relationship Id="rId11" Type="http://schemas.openxmlformats.org/officeDocument/2006/relationships/image" Target="../media/image49.svg"/><Relationship Id="rId24" Type="http://schemas.openxmlformats.org/officeDocument/2006/relationships/image" Target="../media/image62.png"/><Relationship Id="rId5" Type="http://schemas.openxmlformats.org/officeDocument/2006/relationships/image" Target="../media/image43.svg"/><Relationship Id="rId15" Type="http://schemas.openxmlformats.org/officeDocument/2006/relationships/image" Target="../media/image53.svg"/><Relationship Id="rId23" Type="http://schemas.openxmlformats.org/officeDocument/2006/relationships/image" Target="../media/image61.svg"/><Relationship Id="rId10" Type="http://schemas.openxmlformats.org/officeDocument/2006/relationships/image" Target="../media/image48.png"/><Relationship Id="rId19" Type="http://schemas.openxmlformats.org/officeDocument/2006/relationships/image" Target="../media/image57.svg"/><Relationship Id="rId4" Type="http://schemas.openxmlformats.org/officeDocument/2006/relationships/image" Target="../media/image42.png"/><Relationship Id="rId9" Type="http://schemas.openxmlformats.org/officeDocument/2006/relationships/image" Target="../media/image47.svg"/><Relationship Id="rId14" Type="http://schemas.openxmlformats.org/officeDocument/2006/relationships/image" Target="../media/image52.png"/><Relationship Id="rId22" Type="http://schemas.openxmlformats.org/officeDocument/2006/relationships/image" Target="../media/image60.png"/><Relationship Id="rId27" Type="http://schemas.openxmlformats.org/officeDocument/2006/relationships/image" Target="../media/image65.svg"/></Relationships>
</file>

<file path=ppt/slides/_rels/slide1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jpeg"/><Relationship Id="rId1" Type="http://schemas.openxmlformats.org/officeDocument/2006/relationships/slideLayout" Target="../slideLayouts/slideLayout5.xml"/><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72.sv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microsoft.com/office/2018/10/relationships/comments" Target="../comments/modernComment_140_C1268BC8.xml"/><Relationship Id="rId1" Type="http://schemas.openxmlformats.org/officeDocument/2006/relationships/slideLayout" Target="../slideLayouts/slideLayout5.xml"/><Relationship Id="rId4" Type="http://schemas.openxmlformats.org/officeDocument/2006/relationships/image" Target="../media/image77.pn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jpeg"/><Relationship Id="rId18" Type="http://schemas.openxmlformats.org/officeDocument/2006/relationships/image" Target="../media/image21.jpeg"/><Relationship Id="rId26" Type="http://schemas.openxmlformats.org/officeDocument/2006/relationships/image" Target="../media/image29.jpeg"/><Relationship Id="rId3" Type="http://schemas.openxmlformats.org/officeDocument/2006/relationships/image" Target="../media/image6.png"/><Relationship Id="rId21" Type="http://schemas.openxmlformats.org/officeDocument/2006/relationships/image" Target="../media/image24.jpeg"/><Relationship Id="rId7" Type="http://schemas.openxmlformats.org/officeDocument/2006/relationships/image" Target="../media/image10.png"/><Relationship Id="rId12" Type="http://schemas.openxmlformats.org/officeDocument/2006/relationships/image" Target="../media/image15.jpeg"/><Relationship Id="rId17" Type="http://schemas.openxmlformats.org/officeDocument/2006/relationships/image" Target="../media/image20.jpeg"/><Relationship Id="rId25" Type="http://schemas.openxmlformats.org/officeDocument/2006/relationships/image" Target="../media/image28.jpeg"/><Relationship Id="rId2" Type="http://schemas.openxmlformats.org/officeDocument/2006/relationships/notesSlide" Target="../notesSlides/notesSlide2.xml"/><Relationship Id="rId16" Type="http://schemas.openxmlformats.org/officeDocument/2006/relationships/image" Target="../media/image19.jpeg"/><Relationship Id="rId20" Type="http://schemas.openxmlformats.org/officeDocument/2006/relationships/image" Target="../media/image23.jpeg"/><Relationship Id="rId29" Type="http://schemas.openxmlformats.org/officeDocument/2006/relationships/image" Target="../media/image32.jpe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jpeg"/><Relationship Id="rId24" Type="http://schemas.openxmlformats.org/officeDocument/2006/relationships/image" Target="../media/image27.jpeg"/><Relationship Id="rId5" Type="http://schemas.openxmlformats.org/officeDocument/2006/relationships/image" Target="../media/image8.png"/><Relationship Id="rId15" Type="http://schemas.openxmlformats.org/officeDocument/2006/relationships/image" Target="../media/image18.jpeg"/><Relationship Id="rId23" Type="http://schemas.openxmlformats.org/officeDocument/2006/relationships/image" Target="../media/image26.jpeg"/><Relationship Id="rId28" Type="http://schemas.openxmlformats.org/officeDocument/2006/relationships/image" Target="../media/image31.jpeg"/><Relationship Id="rId10" Type="http://schemas.openxmlformats.org/officeDocument/2006/relationships/image" Target="../media/image13.png"/><Relationship Id="rId19" Type="http://schemas.openxmlformats.org/officeDocument/2006/relationships/image" Target="../media/image22.jpeg"/><Relationship Id="rId4" Type="http://schemas.openxmlformats.org/officeDocument/2006/relationships/image" Target="../media/image7.png"/><Relationship Id="rId9" Type="http://schemas.openxmlformats.org/officeDocument/2006/relationships/image" Target="../media/image12.jpeg"/><Relationship Id="rId14" Type="http://schemas.openxmlformats.org/officeDocument/2006/relationships/image" Target="../media/image17.jpeg"/><Relationship Id="rId22" Type="http://schemas.openxmlformats.org/officeDocument/2006/relationships/image" Target="../media/image25.jpeg"/><Relationship Id="rId27" Type="http://schemas.openxmlformats.org/officeDocument/2006/relationships/image" Target="../media/image30.jpeg"/></Relationships>
</file>

<file path=ppt/slides/_rels/slide2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90.png"/></Relationships>
</file>

<file path=ppt/slides/_rels/slide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3.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40.xml.rels><?xml version="1.0" encoding="UTF-8" standalone="yes"?>
<Relationships xmlns="http://schemas.openxmlformats.org/package/2006/relationships"><Relationship Id="rId3" Type="http://schemas.openxmlformats.org/officeDocument/2006/relationships/hyperlink" Target="mailto:info@accelerator.nyc" TargetMode="External"/><Relationship Id="rId2" Type="http://schemas.openxmlformats.org/officeDocument/2006/relationships/hyperlink" Target="http://www.accelerator.nyc/" TargetMode="External"/><Relationship Id="rId1" Type="http://schemas.openxmlformats.org/officeDocument/2006/relationships/slideLayout" Target="../slideLayouts/slideLayout5.xml"/><Relationship Id="rId5" Type="http://schemas.openxmlformats.org/officeDocument/2006/relationships/image" Target="../media/image102.jpeg"/><Relationship Id="rId4" Type="http://schemas.openxmlformats.org/officeDocument/2006/relationships/image" Target="../media/image101.png"/></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hyperlink" Target="https://bostonabcd.org/"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s://www.macdc.org/" TargetMode="External"/><Relationship Id="rId4" Type="http://schemas.openxmlformats.org/officeDocument/2006/relationships/hyperlink" Target="https://www.lisc.org/massachusetts/"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hyperlink" Target="https://www.mhp.net/" TargetMode="External"/><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7.xml.rels><?xml version="1.0" encoding="UTF-8" standalone="yes"?>
<Relationships xmlns="http://schemas.openxmlformats.org/package/2006/relationships"><Relationship Id="rId3" Type="http://schemas.openxmlformats.org/officeDocument/2006/relationships/hyperlink" Target="https://www.energystar.gov/equitableupgrades" TargetMode="External"/><Relationship Id="rId2" Type="http://schemas.microsoft.com/office/2018/10/relationships/comments" Target="../comments/modernComment_101_2DF61BA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4.png"/><Relationship Id="rId2" Type="http://schemas.microsoft.com/office/2018/10/relationships/comments" Target="../comments/modernComment_14B_845857C.xml"/><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4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11.jpeg"/><Relationship Id="rId4" Type="http://schemas.openxmlformats.org/officeDocument/2006/relationships/image" Target="../media/image1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microsoft.com/office/2018/10/relationships/comments" Target="../comments/modernComment_142_A932457E.xm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r2e2playbook.org/" TargetMode="External"/><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women and a child sitting on a staircase&#10;&#10;Description automatically generated">
            <a:extLst>
              <a:ext uri="{FF2B5EF4-FFF2-40B4-BE49-F238E27FC236}">
                <a16:creationId xmlns:a16="http://schemas.microsoft.com/office/drawing/2014/main" id="{97F34C25-17A4-1D22-4CE7-4D4AD8630942}"/>
              </a:ext>
            </a:extLst>
          </p:cNvPr>
          <p:cNvPicPr>
            <a:picLocks noChangeAspect="1"/>
          </p:cNvPicPr>
          <p:nvPr/>
        </p:nvPicPr>
        <p:blipFill rotWithShape="1">
          <a:blip r:embed="rId3"/>
          <a:srcRect r="19560"/>
          <a:stretch/>
        </p:blipFill>
        <p:spPr>
          <a:xfrm>
            <a:off x="3921194" y="0"/>
            <a:ext cx="8270806" cy="6858000"/>
          </a:xfrm>
          <a:prstGeom prst="rect">
            <a:avLst/>
          </a:prstGeom>
        </p:spPr>
      </p:pic>
      <p:sp>
        <p:nvSpPr>
          <p:cNvPr id="4" name="Rectangle 3">
            <a:extLst>
              <a:ext uri="{FF2B5EF4-FFF2-40B4-BE49-F238E27FC236}">
                <a16:creationId xmlns:a16="http://schemas.microsoft.com/office/drawing/2014/main" id="{561553D4-0D37-A290-6189-4C0046FDFF0A}"/>
              </a:ext>
            </a:extLst>
          </p:cNvPr>
          <p:cNvSpPr/>
          <p:nvPr/>
        </p:nvSpPr>
        <p:spPr>
          <a:xfrm rot="5400000">
            <a:off x="2186709" y="-2186710"/>
            <a:ext cx="6858002" cy="11231422"/>
          </a:xfrm>
          <a:prstGeom prst="rect">
            <a:avLst/>
          </a:prstGeom>
          <a:gradFill>
            <a:gsLst>
              <a:gs pos="0">
                <a:schemeClr val="tx1">
                  <a:alpha val="0"/>
                </a:schemeClr>
              </a:gs>
              <a:gs pos="44000">
                <a:schemeClr val="accent1">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293" rtl="0" eaLnBrk="1" latinLnBrk="0" hangingPunct="1">
              <a:defRPr sz="1800" kern="1200">
                <a:solidFill>
                  <a:schemeClr val="lt1"/>
                </a:solidFill>
                <a:latin typeface="+mn-lt"/>
                <a:ea typeface="+mn-ea"/>
                <a:cs typeface="+mn-cs"/>
              </a:defRPr>
            </a:lvl1pPr>
            <a:lvl2pPr marL="457146" algn="l" defTabSz="914293" rtl="0" eaLnBrk="1" latinLnBrk="0" hangingPunct="1">
              <a:defRPr sz="1800" kern="1200">
                <a:solidFill>
                  <a:schemeClr val="lt1"/>
                </a:solidFill>
                <a:latin typeface="+mn-lt"/>
                <a:ea typeface="+mn-ea"/>
                <a:cs typeface="+mn-cs"/>
              </a:defRPr>
            </a:lvl2pPr>
            <a:lvl3pPr marL="914293" algn="l" defTabSz="914293" rtl="0" eaLnBrk="1" latinLnBrk="0" hangingPunct="1">
              <a:defRPr sz="1800" kern="1200">
                <a:solidFill>
                  <a:schemeClr val="lt1"/>
                </a:solidFill>
                <a:latin typeface="+mn-lt"/>
                <a:ea typeface="+mn-ea"/>
                <a:cs typeface="+mn-cs"/>
              </a:defRPr>
            </a:lvl3pPr>
            <a:lvl4pPr marL="1371440" algn="l" defTabSz="914293" rtl="0" eaLnBrk="1" latinLnBrk="0" hangingPunct="1">
              <a:defRPr sz="1800" kern="1200">
                <a:solidFill>
                  <a:schemeClr val="lt1"/>
                </a:solidFill>
                <a:latin typeface="+mn-lt"/>
                <a:ea typeface="+mn-ea"/>
                <a:cs typeface="+mn-cs"/>
              </a:defRPr>
            </a:lvl4pPr>
            <a:lvl5pPr marL="1828586" algn="l" defTabSz="914293" rtl="0" eaLnBrk="1" latinLnBrk="0" hangingPunct="1">
              <a:defRPr sz="1800" kern="1200">
                <a:solidFill>
                  <a:schemeClr val="lt1"/>
                </a:solidFill>
                <a:latin typeface="+mn-lt"/>
                <a:ea typeface="+mn-ea"/>
                <a:cs typeface="+mn-cs"/>
              </a:defRPr>
            </a:lvl5pPr>
            <a:lvl6pPr marL="2285733" algn="l" defTabSz="914293" rtl="0" eaLnBrk="1" latinLnBrk="0" hangingPunct="1">
              <a:defRPr sz="1800" kern="1200">
                <a:solidFill>
                  <a:schemeClr val="lt1"/>
                </a:solidFill>
                <a:latin typeface="+mn-lt"/>
                <a:ea typeface="+mn-ea"/>
                <a:cs typeface="+mn-cs"/>
              </a:defRPr>
            </a:lvl6pPr>
            <a:lvl7pPr marL="2742879" algn="l" defTabSz="914293" rtl="0" eaLnBrk="1" latinLnBrk="0" hangingPunct="1">
              <a:defRPr sz="1800" kern="1200">
                <a:solidFill>
                  <a:schemeClr val="lt1"/>
                </a:solidFill>
                <a:latin typeface="+mn-lt"/>
                <a:ea typeface="+mn-ea"/>
                <a:cs typeface="+mn-cs"/>
              </a:defRPr>
            </a:lvl7pPr>
            <a:lvl8pPr marL="3200026" algn="l" defTabSz="914293" rtl="0" eaLnBrk="1" latinLnBrk="0" hangingPunct="1">
              <a:defRPr sz="1800" kern="1200">
                <a:solidFill>
                  <a:schemeClr val="lt1"/>
                </a:solidFill>
                <a:latin typeface="+mn-lt"/>
                <a:ea typeface="+mn-ea"/>
                <a:cs typeface="+mn-cs"/>
              </a:defRPr>
            </a:lvl8pPr>
            <a:lvl9pPr marL="3657172" algn="l" defTabSz="914293"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7289AB8F-A2FD-0A36-B7DB-DB6F642004ED}"/>
              </a:ext>
            </a:extLst>
          </p:cNvPr>
          <p:cNvSpPr>
            <a:spLocks noGrp="1"/>
          </p:cNvSpPr>
          <p:nvPr>
            <p:ph type="ctrTitle"/>
          </p:nvPr>
        </p:nvSpPr>
        <p:spPr>
          <a:xfrm>
            <a:off x="750497" y="1960921"/>
            <a:ext cx="10363200" cy="888828"/>
          </a:xfrm>
        </p:spPr>
        <p:txBody>
          <a:bodyPr>
            <a:normAutofit fontScale="90000"/>
          </a:bodyPr>
          <a:lstStyle/>
          <a:p>
            <a:r>
              <a:rPr lang="en-US"/>
              <a:t>The R2E2 Playbook</a:t>
            </a:r>
          </a:p>
        </p:txBody>
      </p:sp>
      <p:pic>
        <p:nvPicPr>
          <p:cNvPr id="10" name="Picture 7" descr="A picture containing text, clipart, tableware, plate&#10;&#10;Description automatically generated">
            <a:extLst>
              <a:ext uri="{FF2B5EF4-FFF2-40B4-BE49-F238E27FC236}">
                <a16:creationId xmlns:a16="http://schemas.microsoft.com/office/drawing/2014/main" id="{10C8F6A1-861C-57DC-312A-E346E11D37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246" y="5855321"/>
            <a:ext cx="2988908" cy="548640"/>
          </a:xfrm>
          <a:prstGeom prst="rect">
            <a:avLst/>
          </a:prstGeom>
          <a:noFill/>
          <a:extLst>
            <a:ext uri="{909E8E84-426E-40DD-AFC4-6F175D3DCCD1}">
              <a14:hiddenFill xmlns:a14="http://schemas.microsoft.com/office/drawing/2010/main">
                <a:solidFill>
                  <a:srgbClr val="FFFFFF"/>
                </a:solidFill>
              </a14:hiddenFill>
            </a:ext>
          </a:extLst>
        </p:spPr>
      </p:pic>
      <p:sp>
        <p:nvSpPr>
          <p:cNvPr id="6" name="Subtitle 2">
            <a:extLst>
              <a:ext uri="{FF2B5EF4-FFF2-40B4-BE49-F238E27FC236}">
                <a16:creationId xmlns:a16="http://schemas.microsoft.com/office/drawing/2014/main" id="{4D4356FF-E7BE-84DE-A24F-5997DABD85DF}"/>
              </a:ext>
            </a:extLst>
          </p:cNvPr>
          <p:cNvSpPr txBox="1">
            <a:spLocks/>
          </p:cNvSpPr>
          <p:nvPr/>
        </p:nvSpPr>
        <p:spPr>
          <a:xfrm>
            <a:off x="836636" y="4014179"/>
            <a:ext cx="9144000" cy="490442"/>
          </a:xfrm>
          <a:prstGeom prst="rect">
            <a:avLst/>
          </a:prstGeom>
        </p:spPr>
        <p:txBody>
          <a:bodyPr vert="horz" lIns="91440" tIns="45720" rIns="91440" bIns="45720" rtlCol="0">
            <a:normAutofit/>
          </a:bodyPr>
          <a:lstStyle>
            <a:lvl1pPr marL="0" indent="0" algn="l" defTabSz="887553" rtl="0" eaLnBrk="1" latinLnBrk="0" hangingPunct="1">
              <a:lnSpc>
                <a:spcPct val="90000"/>
              </a:lnSpc>
              <a:spcBef>
                <a:spcPts val="971"/>
              </a:spcBef>
              <a:buFont typeface="Arial" panose="020B0604020202020204" pitchFamily="34" charset="0"/>
              <a:buNone/>
              <a:defRPr sz="2330" b="1" i="0" kern="1200">
                <a:solidFill>
                  <a:schemeClr val="bg1"/>
                </a:solidFill>
                <a:latin typeface="Ubuntu" panose="020B0504030602030204" pitchFamily="34" charset="0"/>
                <a:ea typeface="Ubuntu" panose="020B0504030602030204" pitchFamily="34" charset="0"/>
                <a:cs typeface="Ubuntu" panose="020B0504030602030204" pitchFamily="34" charset="0"/>
              </a:defRPr>
            </a:lvl1pPr>
            <a:lvl2pPr marL="443777" indent="0" algn="ctr" defTabSz="887553" rtl="0" eaLnBrk="1" latinLnBrk="0" hangingPunct="1">
              <a:lnSpc>
                <a:spcPct val="90000"/>
              </a:lnSpc>
              <a:spcBef>
                <a:spcPts val="485"/>
              </a:spcBef>
              <a:buFont typeface="Arial" panose="020B0604020202020204" pitchFamily="34" charset="0"/>
              <a:buNone/>
              <a:defRPr sz="1941" kern="1200">
                <a:solidFill>
                  <a:schemeClr val="tx1"/>
                </a:solidFill>
                <a:latin typeface="Ubuntu" panose="020B0504030602030204" pitchFamily="34" charset="0"/>
                <a:ea typeface="Ubuntu" panose="020B0504030602030204" pitchFamily="34" charset="0"/>
                <a:cs typeface="Ubuntu" panose="020B0504030602030204" pitchFamily="34" charset="0"/>
              </a:defRPr>
            </a:lvl2pPr>
            <a:lvl3pPr marL="887553" indent="0" algn="ctr" defTabSz="887553" rtl="0" eaLnBrk="1" latinLnBrk="0" hangingPunct="1">
              <a:lnSpc>
                <a:spcPct val="90000"/>
              </a:lnSpc>
              <a:spcBef>
                <a:spcPts val="485"/>
              </a:spcBef>
              <a:buFont typeface="Arial" panose="020B0604020202020204" pitchFamily="34" charset="0"/>
              <a:buNone/>
              <a:defRPr sz="1747" kern="1200">
                <a:solidFill>
                  <a:schemeClr val="tx1"/>
                </a:solidFill>
                <a:latin typeface="Ubuntu" panose="020B0504030602030204" pitchFamily="34" charset="0"/>
                <a:ea typeface="Ubuntu" panose="020B0504030602030204" pitchFamily="34" charset="0"/>
                <a:cs typeface="Ubuntu" panose="020B0504030602030204" pitchFamily="34" charset="0"/>
              </a:defRPr>
            </a:lvl3pPr>
            <a:lvl4pPr marL="1331330" indent="0" algn="ctr" defTabSz="887553" rtl="0" eaLnBrk="1" latinLnBrk="0" hangingPunct="1">
              <a:lnSpc>
                <a:spcPct val="90000"/>
              </a:lnSpc>
              <a:spcBef>
                <a:spcPts val="485"/>
              </a:spcBef>
              <a:buFont typeface="Arial" panose="020B0604020202020204" pitchFamily="34" charset="0"/>
              <a:buNone/>
              <a:defRPr sz="1553" b="0" i="0" kern="1200">
                <a:solidFill>
                  <a:schemeClr val="tx1"/>
                </a:solidFill>
                <a:latin typeface="Ubuntu" panose="020B0504030602030204" pitchFamily="34" charset="0"/>
                <a:ea typeface="Ubuntu" panose="020B0504030602030204" pitchFamily="34" charset="0"/>
                <a:cs typeface="Ubuntu" panose="020B0504030602030204" pitchFamily="34" charset="0"/>
              </a:defRPr>
            </a:lvl4pPr>
            <a:lvl5pPr marL="1775106" indent="0" algn="ctr" defTabSz="887553" rtl="0" eaLnBrk="1" latinLnBrk="0" hangingPunct="1">
              <a:lnSpc>
                <a:spcPct val="90000"/>
              </a:lnSpc>
              <a:spcBef>
                <a:spcPts val="485"/>
              </a:spcBef>
              <a:buFont typeface="Arial" panose="020B0604020202020204" pitchFamily="34" charset="0"/>
              <a:buNone/>
              <a:defRPr sz="1553" kern="1200">
                <a:solidFill>
                  <a:schemeClr val="tx1"/>
                </a:solidFill>
                <a:latin typeface="+mn-lt"/>
                <a:ea typeface="+mn-ea"/>
                <a:cs typeface="+mn-cs"/>
              </a:defRPr>
            </a:lvl5pPr>
            <a:lvl6pPr marL="2218883" indent="0" algn="ctr" defTabSz="887553" rtl="0" eaLnBrk="1" latinLnBrk="0" hangingPunct="1">
              <a:lnSpc>
                <a:spcPct val="90000"/>
              </a:lnSpc>
              <a:spcBef>
                <a:spcPts val="485"/>
              </a:spcBef>
              <a:buFont typeface="Arial" panose="020B0604020202020204" pitchFamily="34" charset="0"/>
              <a:buNone/>
              <a:defRPr sz="1553" kern="1200">
                <a:solidFill>
                  <a:schemeClr val="tx1"/>
                </a:solidFill>
                <a:latin typeface="+mn-lt"/>
                <a:ea typeface="+mn-ea"/>
                <a:cs typeface="+mn-cs"/>
              </a:defRPr>
            </a:lvl6pPr>
            <a:lvl7pPr marL="2662660" indent="0" algn="ctr" defTabSz="887553" rtl="0" eaLnBrk="1" latinLnBrk="0" hangingPunct="1">
              <a:lnSpc>
                <a:spcPct val="90000"/>
              </a:lnSpc>
              <a:spcBef>
                <a:spcPts val="485"/>
              </a:spcBef>
              <a:buFont typeface="Arial" panose="020B0604020202020204" pitchFamily="34" charset="0"/>
              <a:buNone/>
              <a:defRPr sz="1553" kern="1200">
                <a:solidFill>
                  <a:schemeClr val="tx1"/>
                </a:solidFill>
                <a:latin typeface="+mn-lt"/>
                <a:ea typeface="+mn-ea"/>
                <a:cs typeface="+mn-cs"/>
              </a:defRPr>
            </a:lvl7pPr>
            <a:lvl8pPr marL="3106436" indent="0" algn="ctr" defTabSz="887553" rtl="0" eaLnBrk="1" latinLnBrk="0" hangingPunct="1">
              <a:lnSpc>
                <a:spcPct val="90000"/>
              </a:lnSpc>
              <a:spcBef>
                <a:spcPts val="485"/>
              </a:spcBef>
              <a:buFont typeface="Arial" panose="020B0604020202020204" pitchFamily="34" charset="0"/>
              <a:buNone/>
              <a:defRPr sz="1553" kern="1200">
                <a:solidFill>
                  <a:schemeClr val="tx1"/>
                </a:solidFill>
                <a:latin typeface="+mn-lt"/>
                <a:ea typeface="+mn-ea"/>
                <a:cs typeface="+mn-cs"/>
              </a:defRPr>
            </a:lvl8pPr>
            <a:lvl9pPr marL="3550213" indent="0" algn="ctr" defTabSz="887553" rtl="0" eaLnBrk="1" latinLnBrk="0" hangingPunct="1">
              <a:lnSpc>
                <a:spcPct val="90000"/>
              </a:lnSpc>
              <a:spcBef>
                <a:spcPts val="485"/>
              </a:spcBef>
              <a:buFont typeface="Arial" panose="020B0604020202020204" pitchFamily="34" charset="0"/>
              <a:buNone/>
              <a:defRPr sz="1553" kern="1200">
                <a:solidFill>
                  <a:schemeClr val="tx1"/>
                </a:solidFill>
                <a:latin typeface="+mn-lt"/>
                <a:ea typeface="+mn-ea"/>
                <a:cs typeface="+mn-cs"/>
              </a:defRPr>
            </a:lvl9pPr>
          </a:lstStyle>
          <a:p>
            <a:r>
              <a:rPr lang="en-US"/>
              <a:t>June 26, 2024</a:t>
            </a:r>
          </a:p>
        </p:txBody>
      </p:sp>
      <p:sp>
        <p:nvSpPr>
          <p:cNvPr id="9" name="Subtitle 2">
            <a:extLst>
              <a:ext uri="{FF2B5EF4-FFF2-40B4-BE49-F238E27FC236}">
                <a16:creationId xmlns:a16="http://schemas.microsoft.com/office/drawing/2014/main" id="{E92A66E2-30F7-67B3-F6F6-2367D16A0A0D}"/>
              </a:ext>
            </a:extLst>
          </p:cNvPr>
          <p:cNvSpPr txBox="1">
            <a:spLocks/>
          </p:cNvSpPr>
          <p:nvPr/>
        </p:nvSpPr>
        <p:spPr>
          <a:xfrm>
            <a:off x="834427" y="3183710"/>
            <a:ext cx="9144000" cy="490442"/>
          </a:xfrm>
          <a:prstGeom prst="rect">
            <a:avLst/>
          </a:prstGeom>
        </p:spPr>
        <p:txBody>
          <a:bodyPr vert="horz" lIns="91440" tIns="45720" rIns="91440" bIns="45720" rtlCol="0" anchor="t">
            <a:normAutofit/>
          </a:bodyPr>
          <a:lstStyle>
            <a:lvl1pPr marL="0" indent="0" algn="l" defTabSz="887553" rtl="0" eaLnBrk="1" latinLnBrk="0" hangingPunct="1">
              <a:lnSpc>
                <a:spcPct val="90000"/>
              </a:lnSpc>
              <a:spcBef>
                <a:spcPts val="971"/>
              </a:spcBef>
              <a:buFont typeface="Arial" panose="020B0604020202020204" pitchFamily="34" charset="0"/>
              <a:buNone/>
              <a:defRPr sz="2330" b="1" i="0" kern="1200">
                <a:solidFill>
                  <a:schemeClr val="bg1"/>
                </a:solidFill>
                <a:latin typeface="Ubuntu" panose="020B0504030602030204" pitchFamily="34" charset="0"/>
                <a:ea typeface="Ubuntu" panose="020B0504030602030204" pitchFamily="34" charset="0"/>
                <a:cs typeface="Ubuntu" panose="020B0504030602030204" pitchFamily="34" charset="0"/>
              </a:defRPr>
            </a:lvl1pPr>
            <a:lvl2pPr marL="443777" indent="0" algn="ctr" defTabSz="887553" rtl="0" eaLnBrk="1" latinLnBrk="0" hangingPunct="1">
              <a:lnSpc>
                <a:spcPct val="90000"/>
              </a:lnSpc>
              <a:spcBef>
                <a:spcPts val="485"/>
              </a:spcBef>
              <a:buFont typeface="Arial" panose="020B0604020202020204" pitchFamily="34" charset="0"/>
              <a:buNone/>
              <a:defRPr sz="1941" kern="1200">
                <a:solidFill>
                  <a:schemeClr val="tx1"/>
                </a:solidFill>
                <a:latin typeface="Ubuntu" panose="020B0504030602030204" pitchFamily="34" charset="0"/>
                <a:ea typeface="Ubuntu" panose="020B0504030602030204" pitchFamily="34" charset="0"/>
                <a:cs typeface="Ubuntu" panose="020B0504030602030204" pitchFamily="34" charset="0"/>
              </a:defRPr>
            </a:lvl2pPr>
            <a:lvl3pPr marL="887553" indent="0" algn="ctr" defTabSz="887553" rtl="0" eaLnBrk="1" latinLnBrk="0" hangingPunct="1">
              <a:lnSpc>
                <a:spcPct val="90000"/>
              </a:lnSpc>
              <a:spcBef>
                <a:spcPts val="485"/>
              </a:spcBef>
              <a:buFont typeface="Arial" panose="020B0604020202020204" pitchFamily="34" charset="0"/>
              <a:buNone/>
              <a:defRPr sz="1747" kern="1200">
                <a:solidFill>
                  <a:schemeClr val="tx1"/>
                </a:solidFill>
                <a:latin typeface="Ubuntu" panose="020B0504030602030204" pitchFamily="34" charset="0"/>
                <a:ea typeface="Ubuntu" panose="020B0504030602030204" pitchFamily="34" charset="0"/>
                <a:cs typeface="Ubuntu" panose="020B0504030602030204" pitchFamily="34" charset="0"/>
              </a:defRPr>
            </a:lvl3pPr>
            <a:lvl4pPr marL="1331330" indent="0" algn="ctr" defTabSz="887553" rtl="0" eaLnBrk="1" latinLnBrk="0" hangingPunct="1">
              <a:lnSpc>
                <a:spcPct val="90000"/>
              </a:lnSpc>
              <a:spcBef>
                <a:spcPts val="485"/>
              </a:spcBef>
              <a:buFont typeface="Arial" panose="020B0604020202020204" pitchFamily="34" charset="0"/>
              <a:buNone/>
              <a:defRPr sz="1553" b="0" i="0" kern="1200">
                <a:solidFill>
                  <a:schemeClr val="tx1"/>
                </a:solidFill>
                <a:latin typeface="Ubuntu" panose="020B0504030602030204" pitchFamily="34" charset="0"/>
                <a:ea typeface="Ubuntu" panose="020B0504030602030204" pitchFamily="34" charset="0"/>
                <a:cs typeface="Ubuntu" panose="020B0504030602030204" pitchFamily="34" charset="0"/>
              </a:defRPr>
            </a:lvl4pPr>
            <a:lvl5pPr marL="1775106" indent="0" algn="ctr" defTabSz="887553" rtl="0" eaLnBrk="1" latinLnBrk="0" hangingPunct="1">
              <a:lnSpc>
                <a:spcPct val="90000"/>
              </a:lnSpc>
              <a:spcBef>
                <a:spcPts val="485"/>
              </a:spcBef>
              <a:buFont typeface="Arial" panose="020B0604020202020204" pitchFamily="34" charset="0"/>
              <a:buNone/>
              <a:defRPr sz="1553" kern="1200">
                <a:solidFill>
                  <a:schemeClr val="tx1"/>
                </a:solidFill>
                <a:latin typeface="+mn-lt"/>
                <a:ea typeface="+mn-ea"/>
                <a:cs typeface="+mn-cs"/>
              </a:defRPr>
            </a:lvl5pPr>
            <a:lvl6pPr marL="2218883" indent="0" algn="ctr" defTabSz="887553" rtl="0" eaLnBrk="1" latinLnBrk="0" hangingPunct="1">
              <a:lnSpc>
                <a:spcPct val="90000"/>
              </a:lnSpc>
              <a:spcBef>
                <a:spcPts val="485"/>
              </a:spcBef>
              <a:buFont typeface="Arial" panose="020B0604020202020204" pitchFamily="34" charset="0"/>
              <a:buNone/>
              <a:defRPr sz="1553" kern="1200">
                <a:solidFill>
                  <a:schemeClr val="tx1"/>
                </a:solidFill>
                <a:latin typeface="+mn-lt"/>
                <a:ea typeface="+mn-ea"/>
                <a:cs typeface="+mn-cs"/>
              </a:defRPr>
            </a:lvl6pPr>
            <a:lvl7pPr marL="2662660" indent="0" algn="ctr" defTabSz="887553" rtl="0" eaLnBrk="1" latinLnBrk="0" hangingPunct="1">
              <a:lnSpc>
                <a:spcPct val="90000"/>
              </a:lnSpc>
              <a:spcBef>
                <a:spcPts val="485"/>
              </a:spcBef>
              <a:buFont typeface="Arial" panose="020B0604020202020204" pitchFamily="34" charset="0"/>
              <a:buNone/>
              <a:defRPr sz="1553" kern="1200">
                <a:solidFill>
                  <a:schemeClr val="tx1"/>
                </a:solidFill>
                <a:latin typeface="+mn-lt"/>
                <a:ea typeface="+mn-ea"/>
                <a:cs typeface="+mn-cs"/>
              </a:defRPr>
            </a:lvl7pPr>
            <a:lvl8pPr marL="3106436" indent="0" algn="ctr" defTabSz="887553" rtl="0" eaLnBrk="1" latinLnBrk="0" hangingPunct="1">
              <a:lnSpc>
                <a:spcPct val="90000"/>
              </a:lnSpc>
              <a:spcBef>
                <a:spcPts val="485"/>
              </a:spcBef>
              <a:buFont typeface="Arial" panose="020B0604020202020204" pitchFamily="34" charset="0"/>
              <a:buNone/>
              <a:defRPr sz="1553" kern="1200">
                <a:solidFill>
                  <a:schemeClr val="tx1"/>
                </a:solidFill>
                <a:latin typeface="+mn-lt"/>
                <a:ea typeface="+mn-ea"/>
                <a:cs typeface="+mn-cs"/>
              </a:defRPr>
            </a:lvl8pPr>
            <a:lvl9pPr marL="3550213" indent="0" algn="ctr" defTabSz="887553" rtl="0" eaLnBrk="1" latinLnBrk="0" hangingPunct="1">
              <a:lnSpc>
                <a:spcPct val="90000"/>
              </a:lnSpc>
              <a:spcBef>
                <a:spcPts val="485"/>
              </a:spcBef>
              <a:buFont typeface="Arial" panose="020B0604020202020204" pitchFamily="34" charset="0"/>
              <a:buNone/>
              <a:defRPr sz="1553" kern="1200">
                <a:solidFill>
                  <a:schemeClr val="tx1"/>
                </a:solidFill>
                <a:latin typeface="+mn-lt"/>
                <a:ea typeface="+mn-ea"/>
                <a:cs typeface="+mn-cs"/>
              </a:defRPr>
            </a:lvl9pPr>
          </a:lstStyle>
          <a:p>
            <a:r>
              <a:rPr lang="en-US" sz="2300">
                <a:latin typeface="Ubuntu"/>
              </a:rPr>
              <a:t>R2E2playbook.org</a:t>
            </a:r>
          </a:p>
        </p:txBody>
      </p:sp>
    </p:spTree>
    <p:extLst>
      <p:ext uri="{BB962C8B-B14F-4D97-AF65-F5344CB8AC3E}">
        <p14:creationId xmlns:p14="http://schemas.microsoft.com/office/powerpoint/2010/main" val="17118193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tanding at a podium raising her hand&#10;&#10;Description automatically generated">
            <a:extLst>
              <a:ext uri="{FF2B5EF4-FFF2-40B4-BE49-F238E27FC236}">
                <a16:creationId xmlns:a16="http://schemas.microsoft.com/office/drawing/2014/main" id="{C5BD27AF-5508-7488-0080-C05838238DD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3514725" cy="6858000"/>
          </a:xfrm>
          <a:prstGeom prst="rect">
            <a:avLst/>
          </a:prstGeom>
        </p:spPr>
      </p:pic>
      <p:sp>
        <p:nvSpPr>
          <p:cNvPr id="9" name="Rectangle 8">
            <a:extLst>
              <a:ext uri="{FF2B5EF4-FFF2-40B4-BE49-F238E27FC236}">
                <a16:creationId xmlns:a16="http://schemas.microsoft.com/office/drawing/2014/main" id="{405F08DD-4170-8919-86BB-6D929F360058}"/>
              </a:ext>
            </a:extLst>
          </p:cNvPr>
          <p:cNvSpPr/>
          <p:nvPr/>
        </p:nvSpPr>
        <p:spPr>
          <a:xfrm rot="16200000">
            <a:off x="3757613" y="-1547813"/>
            <a:ext cx="6858002" cy="9953628"/>
          </a:xfrm>
          <a:prstGeom prst="rect">
            <a:avLst/>
          </a:prstGeom>
          <a:gradFill>
            <a:gsLst>
              <a:gs pos="0">
                <a:schemeClr val="tx1">
                  <a:alpha val="0"/>
                </a:schemeClr>
              </a:gs>
              <a:gs pos="7000">
                <a:schemeClr val="accent1">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293" rtl="0" eaLnBrk="1" latinLnBrk="0" hangingPunct="1">
              <a:defRPr sz="1800" kern="1200">
                <a:solidFill>
                  <a:schemeClr val="lt1"/>
                </a:solidFill>
                <a:latin typeface="+mn-lt"/>
                <a:ea typeface="+mn-ea"/>
                <a:cs typeface="+mn-cs"/>
              </a:defRPr>
            </a:lvl1pPr>
            <a:lvl2pPr marL="457146" algn="l" defTabSz="914293" rtl="0" eaLnBrk="1" latinLnBrk="0" hangingPunct="1">
              <a:defRPr sz="1800" kern="1200">
                <a:solidFill>
                  <a:schemeClr val="lt1"/>
                </a:solidFill>
                <a:latin typeface="+mn-lt"/>
                <a:ea typeface="+mn-ea"/>
                <a:cs typeface="+mn-cs"/>
              </a:defRPr>
            </a:lvl2pPr>
            <a:lvl3pPr marL="914293" algn="l" defTabSz="914293" rtl="0" eaLnBrk="1" latinLnBrk="0" hangingPunct="1">
              <a:defRPr sz="1800" kern="1200">
                <a:solidFill>
                  <a:schemeClr val="lt1"/>
                </a:solidFill>
                <a:latin typeface="+mn-lt"/>
                <a:ea typeface="+mn-ea"/>
                <a:cs typeface="+mn-cs"/>
              </a:defRPr>
            </a:lvl3pPr>
            <a:lvl4pPr marL="1371440" algn="l" defTabSz="914293" rtl="0" eaLnBrk="1" latinLnBrk="0" hangingPunct="1">
              <a:defRPr sz="1800" kern="1200">
                <a:solidFill>
                  <a:schemeClr val="lt1"/>
                </a:solidFill>
                <a:latin typeface="+mn-lt"/>
                <a:ea typeface="+mn-ea"/>
                <a:cs typeface="+mn-cs"/>
              </a:defRPr>
            </a:lvl4pPr>
            <a:lvl5pPr marL="1828586" algn="l" defTabSz="914293" rtl="0" eaLnBrk="1" latinLnBrk="0" hangingPunct="1">
              <a:defRPr sz="1800" kern="1200">
                <a:solidFill>
                  <a:schemeClr val="lt1"/>
                </a:solidFill>
                <a:latin typeface="+mn-lt"/>
                <a:ea typeface="+mn-ea"/>
                <a:cs typeface="+mn-cs"/>
              </a:defRPr>
            </a:lvl5pPr>
            <a:lvl6pPr marL="2285733" algn="l" defTabSz="914293" rtl="0" eaLnBrk="1" latinLnBrk="0" hangingPunct="1">
              <a:defRPr sz="1800" kern="1200">
                <a:solidFill>
                  <a:schemeClr val="lt1"/>
                </a:solidFill>
                <a:latin typeface="+mn-lt"/>
                <a:ea typeface="+mn-ea"/>
                <a:cs typeface="+mn-cs"/>
              </a:defRPr>
            </a:lvl6pPr>
            <a:lvl7pPr marL="2742879" algn="l" defTabSz="914293" rtl="0" eaLnBrk="1" latinLnBrk="0" hangingPunct="1">
              <a:defRPr sz="1800" kern="1200">
                <a:solidFill>
                  <a:schemeClr val="lt1"/>
                </a:solidFill>
                <a:latin typeface="+mn-lt"/>
                <a:ea typeface="+mn-ea"/>
                <a:cs typeface="+mn-cs"/>
              </a:defRPr>
            </a:lvl7pPr>
            <a:lvl8pPr marL="3200026" algn="l" defTabSz="914293" rtl="0" eaLnBrk="1" latinLnBrk="0" hangingPunct="1">
              <a:defRPr sz="1800" kern="1200">
                <a:solidFill>
                  <a:schemeClr val="lt1"/>
                </a:solidFill>
                <a:latin typeface="+mn-lt"/>
                <a:ea typeface="+mn-ea"/>
                <a:cs typeface="+mn-cs"/>
              </a:defRPr>
            </a:lvl8pPr>
            <a:lvl9pPr marL="3657172" algn="l" defTabSz="914293"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B06CBE39-193E-06D2-43E0-BCBEA4649577}"/>
              </a:ext>
            </a:extLst>
          </p:cNvPr>
          <p:cNvSpPr>
            <a:spLocks noGrp="1"/>
          </p:cNvSpPr>
          <p:nvPr>
            <p:ph type="title"/>
          </p:nvPr>
        </p:nvSpPr>
        <p:spPr>
          <a:xfrm>
            <a:off x="3286126" y="365128"/>
            <a:ext cx="8067674" cy="1325563"/>
          </a:xfrm>
        </p:spPr>
        <p:txBody>
          <a:bodyPr>
            <a:normAutofit/>
          </a:bodyPr>
          <a:lstStyle/>
          <a:p>
            <a:r>
              <a:rPr lang="en-US" sz="3800">
                <a:solidFill>
                  <a:schemeClr val="bg1"/>
                </a:solidFill>
                <a:latin typeface="Ubuntu"/>
              </a:rPr>
              <a:t>What actions does the Playbook recommend?</a:t>
            </a:r>
            <a:endParaRPr lang="en-US" sz="3800">
              <a:solidFill>
                <a:schemeClr val="bg1"/>
              </a:solidFill>
            </a:endParaRPr>
          </a:p>
        </p:txBody>
      </p:sp>
      <p:graphicFrame>
        <p:nvGraphicFramePr>
          <p:cNvPr id="7" name="Content Placeholder 6">
            <a:extLst>
              <a:ext uri="{FF2B5EF4-FFF2-40B4-BE49-F238E27FC236}">
                <a16:creationId xmlns:a16="http://schemas.microsoft.com/office/drawing/2014/main" id="{92628D68-691E-FB0A-CF79-DC628ED0CE4B}"/>
              </a:ext>
            </a:extLst>
          </p:cNvPr>
          <p:cNvGraphicFramePr>
            <a:graphicFrameLocks noGrp="1"/>
          </p:cNvGraphicFramePr>
          <p:nvPr>
            <p:ph sz="half" idx="1"/>
            <p:extLst>
              <p:ext uri="{D42A27DB-BD31-4B8C-83A1-F6EECF244321}">
                <p14:modId xmlns:p14="http://schemas.microsoft.com/office/powerpoint/2010/main" val="48443620"/>
              </p:ext>
            </p:extLst>
          </p:nvPr>
        </p:nvGraphicFramePr>
        <p:xfrm>
          <a:off x="3286124" y="1690691"/>
          <a:ext cx="8620125" cy="4686412"/>
        </p:xfrm>
        <a:graphic>
          <a:graphicData uri="http://schemas.openxmlformats.org/drawingml/2006/table">
            <a:tbl>
              <a:tblPr firstRow="1" bandRow="1">
                <a:tableStyleId>{3B4B98B0-60AC-42C2-AFA5-B58CD77FA1E5}</a:tableStyleId>
              </a:tblPr>
              <a:tblGrid>
                <a:gridCol w="4241675">
                  <a:extLst>
                    <a:ext uri="{9D8B030D-6E8A-4147-A177-3AD203B41FA5}">
                      <a16:colId xmlns:a16="http://schemas.microsoft.com/office/drawing/2014/main" val="2899950724"/>
                    </a:ext>
                  </a:extLst>
                </a:gridCol>
                <a:gridCol w="4378450">
                  <a:extLst>
                    <a:ext uri="{9D8B030D-6E8A-4147-A177-3AD203B41FA5}">
                      <a16:colId xmlns:a16="http://schemas.microsoft.com/office/drawing/2014/main" val="1853030959"/>
                    </a:ext>
                  </a:extLst>
                </a:gridCol>
              </a:tblGrid>
              <a:tr h="714403">
                <a:tc>
                  <a:txBody>
                    <a:bodyPr/>
                    <a:lstStyle/>
                    <a:p>
                      <a:pPr lvl="1"/>
                      <a:r>
                        <a:rPr lang="en-US" sz="1800" b="1" kern="1200">
                          <a:solidFill>
                            <a:schemeClr val="bg1"/>
                          </a:solidFill>
                          <a:effectLst/>
                        </a:rPr>
                        <a:t>1. Begin with a landscape analysis.</a:t>
                      </a:r>
                      <a:endParaRPr lang="en-US" sz="1800" b="1">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1"/>
                      <a:r>
                        <a:rPr lang="en-US" sz="1800" b="1" kern="1200">
                          <a:solidFill>
                            <a:schemeClr val="bg1"/>
                          </a:solidFill>
                          <a:effectLst/>
                        </a:rPr>
                        <a:t>7. Design program in coordination with partners.</a:t>
                      </a:r>
                      <a:endParaRPr lang="en-US" sz="1800" b="1">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32730422"/>
                  </a:ext>
                </a:extLst>
              </a:tr>
              <a:tr h="714403">
                <a:tc>
                  <a:txBody>
                    <a:bodyPr/>
                    <a:lstStyle/>
                    <a:p>
                      <a:pPr lvl="1"/>
                      <a:r>
                        <a:rPr lang="en-US" sz="1800" b="1" kern="1200">
                          <a:solidFill>
                            <a:schemeClr val="bg1"/>
                          </a:solidFill>
                          <a:effectLst/>
                        </a:rPr>
                        <a:t>2. Design equitable engagement activities.</a:t>
                      </a:r>
                      <a:endParaRPr lang="en-US" sz="1800" b="1">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1"/>
                      <a:r>
                        <a:rPr lang="en-US" sz="1800" b="1" kern="1200">
                          <a:solidFill>
                            <a:schemeClr val="bg1"/>
                          </a:solidFill>
                          <a:effectLst/>
                        </a:rPr>
                        <a:t>8. Prioritize the most energy insecure LMI households to receive upgrades.</a:t>
                      </a:r>
                      <a:endParaRPr lang="en-US" sz="1800" b="1">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34651101"/>
                  </a:ext>
                </a:extLst>
              </a:tr>
              <a:tr h="714403">
                <a:tc>
                  <a:txBody>
                    <a:bodyPr/>
                    <a:lstStyle/>
                    <a:p>
                      <a:pPr lvl="1"/>
                      <a:r>
                        <a:rPr lang="en-US" sz="1800" b="1" kern="1200">
                          <a:solidFill>
                            <a:schemeClr val="bg1"/>
                          </a:solidFill>
                          <a:effectLst/>
                        </a:rPr>
                        <a:t>3. Identify program focus areas.</a:t>
                      </a:r>
                      <a:endParaRPr lang="en-US" sz="1800" b="1">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1"/>
                      <a:r>
                        <a:rPr lang="en-US" sz="1800" b="1" kern="1200">
                          <a:solidFill>
                            <a:schemeClr val="bg1"/>
                          </a:solidFill>
                          <a:effectLst/>
                        </a:rPr>
                        <a:t>9. Build accountability into the program.</a:t>
                      </a:r>
                      <a:endParaRPr lang="en-US" sz="1800" b="1">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490533"/>
                  </a:ext>
                </a:extLst>
              </a:tr>
              <a:tr h="714403">
                <a:tc>
                  <a:txBody>
                    <a:bodyPr/>
                    <a:lstStyle/>
                    <a:p>
                      <a:pPr lvl="1"/>
                      <a:r>
                        <a:rPr lang="en-US" sz="1800" b="1" kern="1200">
                          <a:solidFill>
                            <a:schemeClr val="bg1"/>
                          </a:solidFill>
                          <a:effectLst/>
                        </a:rPr>
                        <a:t>4. Establish program upgrade offerings.</a:t>
                      </a:r>
                      <a:endParaRPr lang="en-US" sz="1800" b="1">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1"/>
                      <a:r>
                        <a:rPr lang="en-US" sz="1800" b="1" kern="1200">
                          <a:solidFill>
                            <a:schemeClr val="bg1"/>
                          </a:solidFill>
                          <a:effectLst/>
                        </a:rPr>
                        <a:t>10. Ensure the program provides health and safety measures.</a:t>
                      </a:r>
                      <a:endParaRPr lang="en-US" sz="1800" b="1">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92621717"/>
                  </a:ext>
                </a:extLst>
              </a:tr>
              <a:tr h="714403">
                <a:tc>
                  <a:txBody>
                    <a:bodyPr/>
                    <a:lstStyle/>
                    <a:p>
                      <a:pPr lvl="1"/>
                      <a:r>
                        <a:rPr lang="en-US" sz="1800" b="1" kern="1200">
                          <a:solidFill>
                            <a:schemeClr val="bg1"/>
                          </a:solidFill>
                          <a:effectLst/>
                        </a:rPr>
                        <a:t>5. Design program offerings to prevent increased household costs and displacement.</a:t>
                      </a:r>
                      <a:endParaRPr lang="en-US" sz="1800" b="1">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1"/>
                      <a:r>
                        <a:rPr lang="en-US" sz="1800" b="1" kern="1200">
                          <a:solidFill>
                            <a:schemeClr val="bg1"/>
                          </a:solidFill>
                          <a:effectLst/>
                        </a:rPr>
                        <a:t>11. Ensure the program streamlines how users access funding.</a:t>
                      </a:r>
                      <a:endParaRPr lang="en-US" sz="1800" b="1">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88534567"/>
                  </a:ext>
                </a:extLst>
              </a:tr>
              <a:tr h="714403">
                <a:tc>
                  <a:txBody>
                    <a:bodyPr/>
                    <a:lstStyle/>
                    <a:p>
                      <a:pPr lvl="1"/>
                      <a:r>
                        <a:rPr lang="en-US" sz="1800" b="1" kern="1200">
                          <a:solidFill>
                            <a:schemeClr val="bg1"/>
                          </a:solidFill>
                          <a:effectLst/>
                        </a:rPr>
                        <a:t>6. Create an easy-to-use program intake, participation, and support process.</a:t>
                      </a:r>
                      <a:endParaRPr lang="en-US" sz="1800" b="1">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1"/>
                      <a:r>
                        <a:rPr lang="en-US" sz="1800" b="1" kern="1200">
                          <a:solidFill>
                            <a:schemeClr val="bg1"/>
                          </a:solidFill>
                          <a:effectLst/>
                        </a:rPr>
                        <a:t>12. Ensure the program helps build out a local green workforce.</a:t>
                      </a:r>
                      <a:endParaRPr lang="en-US" sz="1800" b="1">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6336666"/>
                  </a:ext>
                </a:extLst>
              </a:tr>
            </a:tbl>
          </a:graphicData>
        </a:graphic>
      </p:graphicFrame>
      <p:pic>
        <p:nvPicPr>
          <p:cNvPr id="5" name="Graphic 4" descr="Binoculars with solid fill">
            <a:extLst>
              <a:ext uri="{FF2B5EF4-FFF2-40B4-BE49-F238E27FC236}">
                <a16:creationId xmlns:a16="http://schemas.microsoft.com/office/drawing/2014/main" id="{47C8CD13-CC68-6F88-2BEC-116E68407A8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24225" y="1883580"/>
            <a:ext cx="365760" cy="365760"/>
          </a:xfrm>
          <a:prstGeom prst="rect">
            <a:avLst/>
          </a:prstGeom>
        </p:spPr>
      </p:pic>
      <p:pic>
        <p:nvPicPr>
          <p:cNvPr id="8" name="Graphic 7" descr="Handshake with solid fill">
            <a:extLst>
              <a:ext uri="{FF2B5EF4-FFF2-40B4-BE49-F238E27FC236}">
                <a16:creationId xmlns:a16="http://schemas.microsoft.com/office/drawing/2014/main" id="{3C49A40D-89F3-FB49-01B6-401CA8B5AED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86124" y="2588472"/>
            <a:ext cx="457200" cy="457200"/>
          </a:xfrm>
          <a:prstGeom prst="rect">
            <a:avLst/>
          </a:prstGeom>
        </p:spPr>
      </p:pic>
      <p:pic>
        <p:nvPicPr>
          <p:cNvPr id="11" name="Graphic 10" descr="Target Audience with solid fill">
            <a:extLst>
              <a:ext uri="{FF2B5EF4-FFF2-40B4-BE49-F238E27FC236}">
                <a16:creationId xmlns:a16="http://schemas.microsoft.com/office/drawing/2014/main" id="{5251AD9B-8316-CB0B-A353-B7B7D8147CF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81887" y="3200400"/>
            <a:ext cx="457200" cy="457200"/>
          </a:xfrm>
          <a:prstGeom prst="rect">
            <a:avLst/>
          </a:prstGeom>
        </p:spPr>
      </p:pic>
      <p:pic>
        <p:nvPicPr>
          <p:cNvPr id="13" name="Graphic 12" descr="Bullseye with solid fill">
            <a:extLst>
              <a:ext uri="{FF2B5EF4-FFF2-40B4-BE49-F238E27FC236}">
                <a16:creationId xmlns:a16="http://schemas.microsoft.com/office/drawing/2014/main" id="{4B12974A-87A4-8229-AFDB-25DAD9746BD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286124" y="3244420"/>
            <a:ext cx="457200" cy="457200"/>
          </a:xfrm>
          <a:prstGeom prst="rect">
            <a:avLst/>
          </a:prstGeom>
        </p:spPr>
      </p:pic>
      <p:pic>
        <p:nvPicPr>
          <p:cNvPr id="15" name="Graphic 14" descr="City with solid fill">
            <a:extLst>
              <a:ext uri="{FF2B5EF4-FFF2-40B4-BE49-F238E27FC236}">
                <a16:creationId xmlns:a16="http://schemas.microsoft.com/office/drawing/2014/main" id="{5B1E1A2C-BB54-5E9E-68A0-D66B0A50E45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257549" y="4797631"/>
            <a:ext cx="457200" cy="457200"/>
          </a:xfrm>
          <a:prstGeom prst="rect">
            <a:avLst/>
          </a:prstGeom>
        </p:spPr>
      </p:pic>
      <p:pic>
        <p:nvPicPr>
          <p:cNvPr id="17" name="Graphic 16" descr="Piggy Bank with solid fill">
            <a:extLst>
              <a:ext uri="{FF2B5EF4-FFF2-40B4-BE49-F238E27FC236}">
                <a16:creationId xmlns:a16="http://schemas.microsoft.com/office/drawing/2014/main" id="{90AEFBCC-85C9-2598-D800-D88ACF6978B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477127" y="2559054"/>
            <a:ext cx="457200" cy="457200"/>
          </a:xfrm>
          <a:prstGeom prst="rect">
            <a:avLst/>
          </a:prstGeom>
        </p:spPr>
      </p:pic>
      <p:pic>
        <p:nvPicPr>
          <p:cNvPr id="21" name="Graphic 20" descr="Chat with solid fill">
            <a:extLst>
              <a:ext uri="{FF2B5EF4-FFF2-40B4-BE49-F238E27FC236}">
                <a16:creationId xmlns:a16="http://schemas.microsoft.com/office/drawing/2014/main" id="{37E49CB5-71C6-A704-5F4A-798C5CA82772}"/>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257549" y="5599215"/>
            <a:ext cx="457200" cy="457200"/>
          </a:xfrm>
          <a:prstGeom prst="rect">
            <a:avLst/>
          </a:prstGeom>
        </p:spPr>
      </p:pic>
      <p:pic>
        <p:nvPicPr>
          <p:cNvPr id="23" name="Graphic 22" descr="Meeting with solid fill">
            <a:extLst>
              <a:ext uri="{FF2B5EF4-FFF2-40B4-BE49-F238E27FC236}">
                <a16:creationId xmlns:a16="http://schemas.microsoft.com/office/drawing/2014/main" id="{49F0645E-E253-29C3-CAEE-A64BE0F97504}"/>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257548" y="3976759"/>
            <a:ext cx="457200" cy="457200"/>
          </a:xfrm>
          <a:prstGeom prst="rect">
            <a:avLst/>
          </a:prstGeom>
        </p:spPr>
      </p:pic>
      <p:pic>
        <p:nvPicPr>
          <p:cNvPr id="25" name="Graphic 24" descr="Medical with solid fill">
            <a:extLst>
              <a:ext uri="{FF2B5EF4-FFF2-40B4-BE49-F238E27FC236}">
                <a16:creationId xmlns:a16="http://schemas.microsoft.com/office/drawing/2014/main" id="{72E134BE-98BF-65BB-BDE2-AD45E82B57B1}"/>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7477127" y="3969173"/>
            <a:ext cx="457200" cy="457200"/>
          </a:xfrm>
          <a:prstGeom prst="rect">
            <a:avLst/>
          </a:prstGeom>
        </p:spPr>
      </p:pic>
      <p:pic>
        <p:nvPicPr>
          <p:cNvPr id="27" name="Graphic 26" descr="Money with solid fill">
            <a:extLst>
              <a:ext uri="{FF2B5EF4-FFF2-40B4-BE49-F238E27FC236}">
                <a16:creationId xmlns:a16="http://schemas.microsoft.com/office/drawing/2014/main" id="{1A486637-23AA-0ADE-8BBA-CB65364A48E6}"/>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7481889" y="4788751"/>
            <a:ext cx="457200" cy="457200"/>
          </a:xfrm>
          <a:prstGeom prst="rect">
            <a:avLst/>
          </a:prstGeom>
        </p:spPr>
      </p:pic>
      <p:pic>
        <p:nvPicPr>
          <p:cNvPr id="29" name="Graphic 28" descr="Mining tools with solid fill">
            <a:extLst>
              <a:ext uri="{FF2B5EF4-FFF2-40B4-BE49-F238E27FC236}">
                <a16:creationId xmlns:a16="http://schemas.microsoft.com/office/drawing/2014/main" id="{F27482AB-45C5-CC58-DEEA-9DEF17D6412D}"/>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7477127" y="5751936"/>
            <a:ext cx="457200" cy="457200"/>
          </a:xfrm>
          <a:prstGeom prst="rect">
            <a:avLst/>
          </a:prstGeom>
        </p:spPr>
      </p:pic>
      <p:pic>
        <p:nvPicPr>
          <p:cNvPr id="33" name="Graphic 32" descr="Group brainstorm with solid fill">
            <a:extLst>
              <a:ext uri="{FF2B5EF4-FFF2-40B4-BE49-F238E27FC236}">
                <a16:creationId xmlns:a16="http://schemas.microsoft.com/office/drawing/2014/main" id="{847E592B-7374-9FE1-6894-E826A48C61A6}"/>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7459276" y="1845480"/>
            <a:ext cx="457200" cy="457200"/>
          </a:xfrm>
          <a:prstGeom prst="rect">
            <a:avLst/>
          </a:prstGeom>
        </p:spPr>
      </p:pic>
    </p:spTree>
    <p:extLst>
      <p:ext uri="{BB962C8B-B14F-4D97-AF65-F5344CB8AC3E}">
        <p14:creationId xmlns:p14="http://schemas.microsoft.com/office/powerpoint/2010/main" val="3457511542"/>
      </p:ext>
    </p:extLst>
  </p:cSld>
  <p:clrMapOvr>
    <a:masterClrMapping/>
  </p:clrMapOvr>
  <p:extLst>
    <p:ext uri="{6950BFC3-D8DA-4A85-94F7-54DA5524770B}">
      <p188:commentRel xmlns:p188="http://schemas.microsoft.com/office/powerpoint/2018/8/main" r:id="rId2"/>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website&#10;&#10;Description automatically generated">
            <a:extLst>
              <a:ext uri="{FF2B5EF4-FFF2-40B4-BE49-F238E27FC236}">
                <a16:creationId xmlns:a16="http://schemas.microsoft.com/office/drawing/2014/main" id="{B89DCE50-5615-642A-6515-F845C91C8F3C}"/>
              </a:ext>
            </a:extLst>
          </p:cNvPr>
          <p:cNvPicPr>
            <a:picLocks noChangeAspect="1"/>
          </p:cNvPicPr>
          <p:nvPr/>
        </p:nvPicPr>
        <p:blipFill rotWithShape="1">
          <a:blip r:embed="rId2"/>
          <a:srcRect r="-237" b="10183"/>
          <a:stretch/>
        </p:blipFill>
        <p:spPr>
          <a:xfrm>
            <a:off x="-885" y="-1831"/>
            <a:ext cx="12204903" cy="6344223"/>
          </a:xfrm>
          <a:prstGeom prst="rect">
            <a:avLst/>
          </a:prstGeom>
        </p:spPr>
      </p:pic>
    </p:spTree>
    <p:extLst>
      <p:ext uri="{BB962C8B-B14F-4D97-AF65-F5344CB8AC3E}">
        <p14:creationId xmlns:p14="http://schemas.microsoft.com/office/powerpoint/2010/main" val="13810290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text on a white background&#10;&#10;Description automatically generated">
            <a:extLst>
              <a:ext uri="{FF2B5EF4-FFF2-40B4-BE49-F238E27FC236}">
                <a16:creationId xmlns:a16="http://schemas.microsoft.com/office/drawing/2014/main" id="{DCE48034-4169-45F2-7DB6-E8E99B6DF166}"/>
              </a:ext>
            </a:extLst>
          </p:cNvPr>
          <p:cNvPicPr>
            <a:picLocks noChangeAspect="1"/>
          </p:cNvPicPr>
          <p:nvPr/>
        </p:nvPicPr>
        <p:blipFill rotWithShape="1">
          <a:blip r:embed="rId2"/>
          <a:srcRect l="-36" t="-904" b="9585"/>
          <a:stretch/>
        </p:blipFill>
        <p:spPr>
          <a:xfrm>
            <a:off x="677605" y="1858370"/>
            <a:ext cx="10499542" cy="3721302"/>
          </a:xfrm>
          <a:prstGeom prst="rect">
            <a:avLst/>
          </a:prstGeom>
        </p:spPr>
      </p:pic>
      <p:sp>
        <p:nvSpPr>
          <p:cNvPr id="4" name="TextBox 3">
            <a:extLst>
              <a:ext uri="{FF2B5EF4-FFF2-40B4-BE49-F238E27FC236}">
                <a16:creationId xmlns:a16="http://schemas.microsoft.com/office/drawing/2014/main" id="{87334CA6-EA68-604B-56EA-3533D8B741E9}"/>
              </a:ext>
            </a:extLst>
          </p:cNvPr>
          <p:cNvSpPr txBox="1"/>
          <p:nvPr/>
        </p:nvSpPr>
        <p:spPr>
          <a:xfrm>
            <a:off x="547590" y="400690"/>
            <a:ext cx="10055086"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800" b="1">
                <a:latin typeface="Ubuntu Bold"/>
              </a:rPr>
              <a:t>Case Study Examples</a:t>
            </a:r>
          </a:p>
        </p:txBody>
      </p:sp>
      <p:pic>
        <p:nvPicPr>
          <p:cNvPr id="5" name="Picture 4" descr="A black text on a white background&#10;&#10;Description automatically generated">
            <a:extLst>
              <a:ext uri="{FF2B5EF4-FFF2-40B4-BE49-F238E27FC236}">
                <a16:creationId xmlns:a16="http://schemas.microsoft.com/office/drawing/2014/main" id="{32110776-CB85-199B-0F05-13FB65EA9AF2}"/>
              </a:ext>
            </a:extLst>
          </p:cNvPr>
          <p:cNvPicPr>
            <a:picLocks noChangeAspect="1"/>
          </p:cNvPicPr>
          <p:nvPr/>
        </p:nvPicPr>
        <p:blipFill>
          <a:blip r:embed="rId3"/>
          <a:stretch>
            <a:fillRect/>
          </a:stretch>
        </p:blipFill>
        <p:spPr>
          <a:xfrm>
            <a:off x="680111" y="1462310"/>
            <a:ext cx="6642339" cy="406552"/>
          </a:xfrm>
          <a:prstGeom prst="rect">
            <a:avLst/>
          </a:prstGeom>
        </p:spPr>
      </p:pic>
    </p:spTree>
    <p:extLst>
      <p:ext uri="{BB962C8B-B14F-4D97-AF65-F5344CB8AC3E}">
        <p14:creationId xmlns:p14="http://schemas.microsoft.com/office/powerpoint/2010/main" val="9261031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7334CA6-EA68-604B-56EA-3533D8B741E9}"/>
              </a:ext>
            </a:extLst>
          </p:cNvPr>
          <p:cNvSpPr txBox="1"/>
          <p:nvPr/>
        </p:nvSpPr>
        <p:spPr>
          <a:xfrm>
            <a:off x="547590" y="400690"/>
            <a:ext cx="10055086"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800" b="1">
                <a:latin typeface="Ubuntu Bold"/>
              </a:rPr>
              <a:t>Additional Tool and Resource Examples</a:t>
            </a:r>
          </a:p>
        </p:txBody>
      </p:sp>
      <p:pic>
        <p:nvPicPr>
          <p:cNvPr id="2" name="Picture 1" descr="A screenshot of a web page&#10;&#10;Description automatically generated">
            <a:extLst>
              <a:ext uri="{FF2B5EF4-FFF2-40B4-BE49-F238E27FC236}">
                <a16:creationId xmlns:a16="http://schemas.microsoft.com/office/drawing/2014/main" id="{8D23F110-E9D5-0A83-4A73-3F092C4B48CF}"/>
              </a:ext>
            </a:extLst>
          </p:cNvPr>
          <p:cNvPicPr>
            <a:picLocks noChangeAspect="1"/>
          </p:cNvPicPr>
          <p:nvPr/>
        </p:nvPicPr>
        <p:blipFill>
          <a:blip r:embed="rId2"/>
          <a:stretch>
            <a:fillRect/>
          </a:stretch>
        </p:blipFill>
        <p:spPr>
          <a:xfrm>
            <a:off x="548840" y="1409919"/>
            <a:ext cx="9776602" cy="4591585"/>
          </a:xfrm>
          <a:prstGeom prst="rect">
            <a:avLst/>
          </a:prstGeom>
        </p:spPr>
      </p:pic>
    </p:spTree>
    <p:extLst>
      <p:ext uri="{BB962C8B-B14F-4D97-AF65-F5344CB8AC3E}">
        <p14:creationId xmlns:p14="http://schemas.microsoft.com/office/powerpoint/2010/main" val="23035612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eople talking at workplace">
            <a:extLst>
              <a:ext uri="{FF2B5EF4-FFF2-40B4-BE49-F238E27FC236}">
                <a16:creationId xmlns:a16="http://schemas.microsoft.com/office/drawing/2014/main" id="{2047A939-5D24-944F-589A-6FC96C4E1C15}"/>
              </a:ext>
            </a:extLst>
          </p:cNvPr>
          <p:cNvPicPr>
            <a:picLocks noChangeAspect="1"/>
          </p:cNvPicPr>
          <p:nvPr/>
        </p:nvPicPr>
        <p:blipFill rotWithShape="1">
          <a:blip r:embed="rId2"/>
          <a:srcRect l="2631" r="42105"/>
          <a:stretch/>
        </p:blipFill>
        <p:spPr>
          <a:xfrm>
            <a:off x="0" y="-609"/>
            <a:ext cx="5668740" cy="6859219"/>
          </a:xfrm>
          <a:prstGeom prst="rect">
            <a:avLst/>
          </a:prstGeom>
        </p:spPr>
      </p:pic>
      <p:sp>
        <p:nvSpPr>
          <p:cNvPr id="9" name="Rectangle 8">
            <a:extLst>
              <a:ext uri="{FF2B5EF4-FFF2-40B4-BE49-F238E27FC236}">
                <a16:creationId xmlns:a16="http://schemas.microsoft.com/office/drawing/2014/main" id="{405F08DD-4170-8919-86BB-6D929F360058}"/>
              </a:ext>
            </a:extLst>
          </p:cNvPr>
          <p:cNvSpPr/>
          <p:nvPr/>
        </p:nvSpPr>
        <p:spPr>
          <a:xfrm rot="16200000">
            <a:off x="3781059" y="-1547813"/>
            <a:ext cx="6858002" cy="9953628"/>
          </a:xfrm>
          <a:prstGeom prst="rect">
            <a:avLst/>
          </a:prstGeom>
          <a:gradFill>
            <a:gsLst>
              <a:gs pos="0">
                <a:schemeClr val="tx1">
                  <a:alpha val="0"/>
                </a:schemeClr>
              </a:gs>
              <a:gs pos="7000">
                <a:schemeClr val="accent1">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293" rtl="0" eaLnBrk="1" latinLnBrk="0" hangingPunct="1">
              <a:defRPr sz="1800" kern="1200">
                <a:solidFill>
                  <a:schemeClr val="lt1"/>
                </a:solidFill>
                <a:latin typeface="+mn-lt"/>
                <a:ea typeface="+mn-ea"/>
                <a:cs typeface="+mn-cs"/>
              </a:defRPr>
            </a:lvl1pPr>
            <a:lvl2pPr marL="457146" algn="l" defTabSz="914293" rtl="0" eaLnBrk="1" latinLnBrk="0" hangingPunct="1">
              <a:defRPr sz="1800" kern="1200">
                <a:solidFill>
                  <a:schemeClr val="lt1"/>
                </a:solidFill>
                <a:latin typeface="+mn-lt"/>
                <a:ea typeface="+mn-ea"/>
                <a:cs typeface="+mn-cs"/>
              </a:defRPr>
            </a:lvl2pPr>
            <a:lvl3pPr marL="914293" algn="l" defTabSz="914293" rtl="0" eaLnBrk="1" latinLnBrk="0" hangingPunct="1">
              <a:defRPr sz="1800" kern="1200">
                <a:solidFill>
                  <a:schemeClr val="lt1"/>
                </a:solidFill>
                <a:latin typeface="+mn-lt"/>
                <a:ea typeface="+mn-ea"/>
                <a:cs typeface="+mn-cs"/>
              </a:defRPr>
            </a:lvl3pPr>
            <a:lvl4pPr marL="1371440" algn="l" defTabSz="914293" rtl="0" eaLnBrk="1" latinLnBrk="0" hangingPunct="1">
              <a:defRPr sz="1800" kern="1200">
                <a:solidFill>
                  <a:schemeClr val="lt1"/>
                </a:solidFill>
                <a:latin typeface="+mn-lt"/>
                <a:ea typeface="+mn-ea"/>
                <a:cs typeface="+mn-cs"/>
              </a:defRPr>
            </a:lvl4pPr>
            <a:lvl5pPr marL="1828586" algn="l" defTabSz="914293" rtl="0" eaLnBrk="1" latinLnBrk="0" hangingPunct="1">
              <a:defRPr sz="1800" kern="1200">
                <a:solidFill>
                  <a:schemeClr val="lt1"/>
                </a:solidFill>
                <a:latin typeface="+mn-lt"/>
                <a:ea typeface="+mn-ea"/>
                <a:cs typeface="+mn-cs"/>
              </a:defRPr>
            </a:lvl5pPr>
            <a:lvl6pPr marL="2285733" algn="l" defTabSz="914293" rtl="0" eaLnBrk="1" latinLnBrk="0" hangingPunct="1">
              <a:defRPr sz="1800" kern="1200">
                <a:solidFill>
                  <a:schemeClr val="lt1"/>
                </a:solidFill>
                <a:latin typeface="+mn-lt"/>
                <a:ea typeface="+mn-ea"/>
                <a:cs typeface="+mn-cs"/>
              </a:defRPr>
            </a:lvl6pPr>
            <a:lvl7pPr marL="2742879" algn="l" defTabSz="914293" rtl="0" eaLnBrk="1" latinLnBrk="0" hangingPunct="1">
              <a:defRPr sz="1800" kern="1200">
                <a:solidFill>
                  <a:schemeClr val="lt1"/>
                </a:solidFill>
                <a:latin typeface="+mn-lt"/>
                <a:ea typeface="+mn-ea"/>
                <a:cs typeface="+mn-cs"/>
              </a:defRPr>
            </a:lvl7pPr>
            <a:lvl8pPr marL="3200026" algn="l" defTabSz="914293" rtl="0" eaLnBrk="1" latinLnBrk="0" hangingPunct="1">
              <a:defRPr sz="1800" kern="1200">
                <a:solidFill>
                  <a:schemeClr val="lt1"/>
                </a:solidFill>
                <a:latin typeface="+mn-lt"/>
                <a:ea typeface="+mn-ea"/>
                <a:cs typeface="+mn-cs"/>
              </a:defRPr>
            </a:lvl8pPr>
            <a:lvl9pPr marL="3657172" algn="l" defTabSz="914293"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B06CBE39-193E-06D2-43E0-BCBEA4649577}"/>
              </a:ext>
            </a:extLst>
          </p:cNvPr>
          <p:cNvSpPr>
            <a:spLocks noGrp="1"/>
          </p:cNvSpPr>
          <p:nvPr>
            <p:ph type="title"/>
          </p:nvPr>
        </p:nvSpPr>
        <p:spPr>
          <a:xfrm>
            <a:off x="3286126" y="365128"/>
            <a:ext cx="8067674" cy="1325563"/>
          </a:xfrm>
        </p:spPr>
        <p:txBody>
          <a:bodyPr>
            <a:normAutofit/>
          </a:bodyPr>
          <a:lstStyle/>
          <a:p>
            <a:r>
              <a:rPr lang="en-US" sz="3800">
                <a:solidFill>
                  <a:schemeClr val="bg1"/>
                </a:solidFill>
                <a:latin typeface="Ubuntu"/>
              </a:rPr>
              <a:t>Playbook Stats</a:t>
            </a:r>
            <a:endParaRPr lang="en-US" sz="3800">
              <a:solidFill>
                <a:schemeClr val="bg1"/>
              </a:solidFill>
            </a:endParaRPr>
          </a:p>
        </p:txBody>
      </p:sp>
      <p:pic>
        <p:nvPicPr>
          <p:cNvPr id="12" name="Graphic 11" descr="Medal with solid fill">
            <a:extLst>
              <a:ext uri="{FF2B5EF4-FFF2-40B4-BE49-F238E27FC236}">
                <a16:creationId xmlns:a16="http://schemas.microsoft.com/office/drawing/2014/main" id="{BDD0AD65-6DED-0ED2-01DF-F3F9E05651C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59016" y="1940170"/>
            <a:ext cx="914400" cy="914400"/>
          </a:xfrm>
          <a:prstGeom prst="rect">
            <a:avLst/>
          </a:prstGeom>
        </p:spPr>
      </p:pic>
      <p:pic>
        <p:nvPicPr>
          <p:cNvPr id="16" name="Graphic 15" descr="Closed book with solid fill">
            <a:extLst>
              <a:ext uri="{FF2B5EF4-FFF2-40B4-BE49-F238E27FC236}">
                <a16:creationId xmlns:a16="http://schemas.microsoft.com/office/drawing/2014/main" id="{D030CFA6-2CBD-DE46-9452-55BD7F85617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82462" y="3487615"/>
            <a:ext cx="914400" cy="914400"/>
          </a:xfrm>
          <a:prstGeom prst="rect">
            <a:avLst/>
          </a:prstGeom>
        </p:spPr>
      </p:pic>
      <p:pic>
        <p:nvPicPr>
          <p:cNvPr id="19" name="Graphic 18" descr="Hammer with solid fill">
            <a:extLst>
              <a:ext uri="{FF2B5EF4-FFF2-40B4-BE49-F238E27FC236}">
                <a16:creationId xmlns:a16="http://schemas.microsoft.com/office/drawing/2014/main" id="{51C121FC-2872-ED1D-8E9C-1B2FC067029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82462" y="5117124"/>
            <a:ext cx="914400" cy="914400"/>
          </a:xfrm>
          <a:prstGeom prst="rect">
            <a:avLst/>
          </a:prstGeom>
        </p:spPr>
      </p:pic>
      <p:sp>
        <p:nvSpPr>
          <p:cNvPr id="22" name="TextBox 21">
            <a:extLst>
              <a:ext uri="{FF2B5EF4-FFF2-40B4-BE49-F238E27FC236}">
                <a16:creationId xmlns:a16="http://schemas.microsoft.com/office/drawing/2014/main" id="{FCD7D34F-DF88-874B-5B01-541CDF27ED5F}"/>
              </a:ext>
            </a:extLst>
          </p:cNvPr>
          <p:cNvSpPr txBox="1"/>
          <p:nvPr/>
        </p:nvSpPr>
        <p:spPr>
          <a:xfrm>
            <a:off x="4590858" y="2069122"/>
            <a:ext cx="541682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solidFill>
                  <a:schemeClr val="bg1"/>
                </a:solidFill>
                <a:latin typeface="Ubuntu"/>
                <a:cs typeface="Calibri"/>
              </a:rPr>
              <a:t>40+ Best Practices</a:t>
            </a:r>
            <a:endParaRPr lang="en-US" sz="3600">
              <a:solidFill>
                <a:schemeClr val="bg1"/>
              </a:solidFill>
              <a:latin typeface="Ubuntu"/>
            </a:endParaRPr>
          </a:p>
        </p:txBody>
      </p:sp>
      <p:sp>
        <p:nvSpPr>
          <p:cNvPr id="26" name="TextBox 25">
            <a:extLst>
              <a:ext uri="{FF2B5EF4-FFF2-40B4-BE49-F238E27FC236}">
                <a16:creationId xmlns:a16="http://schemas.microsoft.com/office/drawing/2014/main" id="{2CB062CA-0552-3F88-371A-25FF93E5E654}"/>
              </a:ext>
            </a:extLst>
          </p:cNvPr>
          <p:cNvSpPr txBox="1"/>
          <p:nvPr/>
        </p:nvSpPr>
        <p:spPr>
          <a:xfrm>
            <a:off x="4614303" y="3628290"/>
            <a:ext cx="541682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solidFill>
                  <a:schemeClr val="bg1"/>
                </a:solidFill>
                <a:latin typeface="Ubuntu"/>
                <a:cs typeface="Calibri"/>
              </a:rPr>
              <a:t>90+ Case Studies</a:t>
            </a:r>
            <a:endParaRPr lang="en-US" sz="3600">
              <a:solidFill>
                <a:schemeClr val="bg1"/>
              </a:solidFill>
              <a:latin typeface="Ubuntu"/>
            </a:endParaRPr>
          </a:p>
        </p:txBody>
      </p:sp>
      <p:sp>
        <p:nvSpPr>
          <p:cNvPr id="30" name="TextBox 29">
            <a:extLst>
              <a:ext uri="{FF2B5EF4-FFF2-40B4-BE49-F238E27FC236}">
                <a16:creationId xmlns:a16="http://schemas.microsoft.com/office/drawing/2014/main" id="{5BAC1CBA-635C-565D-5D34-FD6F8EE5EE88}"/>
              </a:ext>
            </a:extLst>
          </p:cNvPr>
          <p:cNvSpPr txBox="1"/>
          <p:nvPr/>
        </p:nvSpPr>
        <p:spPr>
          <a:xfrm>
            <a:off x="4614302" y="4976443"/>
            <a:ext cx="541682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solidFill>
                  <a:schemeClr val="bg1"/>
                </a:solidFill>
                <a:latin typeface="Ubuntu"/>
                <a:cs typeface="Calibri"/>
              </a:rPr>
              <a:t>120+ Additional Tools and Resources</a:t>
            </a:r>
            <a:endParaRPr lang="en-US" sz="3600">
              <a:solidFill>
                <a:schemeClr val="bg1"/>
              </a:solidFill>
              <a:latin typeface="Ubuntu"/>
            </a:endParaRPr>
          </a:p>
        </p:txBody>
      </p:sp>
    </p:spTree>
    <p:extLst>
      <p:ext uri="{BB962C8B-B14F-4D97-AF65-F5344CB8AC3E}">
        <p14:creationId xmlns:p14="http://schemas.microsoft.com/office/powerpoint/2010/main" val="39465408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80080AE-6992-79F7-71CA-2DE2E38F1FFA}"/>
              </a:ext>
            </a:extLst>
          </p:cNvPr>
          <p:cNvSpPr/>
          <p:nvPr/>
        </p:nvSpPr>
        <p:spPr>
          <a:xfrm>
            <a:off x="-1" y="0"/>
            <a:ext cx="12192001" cy="6858000"/>
          </a:xfrm>
          <a:prstGeom prst="rect">
            <a:avLst/>
          </a:prstGeom>
          <a:solidFill>
            <a:srgbClr val="2A55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6CBE39-193E-06D2-43E0-BCBEA4649577}"/>
              </a:ext>
            </a:extLst>
          </p:cNvPr>
          <p:cNvSpPr>
            <a:spLocks noGrp="1"/>
          </p:cNvSpPr>
          <p:nvPr>
            <p:ph type="title"/>
          </p:nvPr>
        </p:nvSpPr>
        <p:spPr>
          <a:xfrm>
            <a:off x="764170" y="733437"/>
            <a:ext cx="10515600" cy="1325563"/>
          </a:xfrm>
        </p:spPr>
        <p:txBody>
          <a:bodyPr>
            <a:normAutofit/>
          </a:bodyPr>
          <a:lstStyle/>
          <a:p>
            <a:pPr algn="ctr"/>
            <a:r>
              <a:rPr lang="en-US" sz="4400">
                <a:solidFill>
                  <a:schemeClr val="bg1"/>
                </a:solidFill>
                <a:latin typeface="Ubuntu"/>
              </a:rPr>
              <a:t>Contact us!</a:t>
            </a:r>
            <a:endParaRPr lang="en-US" sz="4400">
              <a:solidFill>
                <a:schemeClr val="bg1"/>
              </a:solidFill>
            </a:endParaRPr>
          </a:p>
        </p:txBody>
      </p:sp>
      <p:sp>
        <p:nvSpPr>
          <p:cNvPr id="3" name="Content Placeholder 2">
            <a:extLst>
              <a:ext uri="{FF2B5EF4-FFF2-40B4-BE49-F238E27FC236}">
                <a16:creationId xmlns:a16="http://schemas.microsoft.com/office/drawing/2014/main" id="{DB9A7588-B7D7-B7B1-049F-A971210F78E8}"/>
              </a:ext>
            </a:extLst>
          </p:cNvPr>
          <p:cNvSpPr>
            <a:spLocks noGrp="1"/>
          </p:cNvSpPr>
          <p:nvPr>
            <p:ph sz="half" idx="1"/>
          </p:nvPr>
        </p:nvSpPr>
        <p:spPr>
          <a:xfrm>
            <a:off x="1028285" y="1979132"/>
            <a:ext cx="10653319" cy="1460964"/>
          </a:xfrm>
        </p:spPr>
        <p:txBody>
          <a:bodyPr vert="horz" lIns="91440" tIns="45720" rIns="91440" bIns="45720" rtlCol="0" anchor="ctr" anchorCtr="0">
            <a:noAutofit/>
          </a:bodyPr>
          <a:lstStyle/>
          <a:p>
            <a:pPr marL="0" indent="0">
              <a:buNone/>
            </a:pPr>
            <a:r>
              <a:rPr lang="en-US" sz="3200">
                <a:solidFill>
                  <a:schemeClr val="bg1"/>
                </a:solidFill>
                <a:latin typeface="Ubuntu"/>
              </a:rPr>
              <a:t>Reach out to us with questions or suggestions via the "Stay Informed" tab on the R2E2 website.</a:t>
            </a:r>
            <a:endParaRPr lang="en-US" sz="3200">
              <a:solidFill>
                <a:schemeClr val="bg1"/>
              </a:solidFill>
            </a:endParaRPr>
          </a:p>
        </p:txBody>
      </p:sp>
      <p:pic>
        <p:nvPicPr>
          <p:cNvPr id="6" name="Picture 5" descr="A white letters on a black background&#10;&#10;Description automatically generated">
            <a:extLst>
              <a:ext uri="{FF2B5EF4-FFF2-40B4-BE49-F238E27FC236}">
                <a16:creationId xmlns:a16="http://schemas.microsoft.com/office/drawing/2014/main" id="{C8943CE7-F681-C8AD-C8DC-3E1C135AEAA1}"/>
              </a:ext>
            </a:extLst>
          </p:cNvPr>
          <p:cNvPicPr>
            <a:picLocks noChangeAspect="1"/>
          </p:cNvPicPr>
          <p:nvPr/>
        </p:nvPicPr>
        <p:blipFill>
          <a:blip r:embed="rId3"/>
          <a:stretch>
            <a:fillRect/>
          </a:stretch>
        </p:blipFill>
        <p:spPr>
          <a:xfrm>
            <a:off x="10866739" y="6367504"/>
            <a:ext cx="1082650" cy="274320"/>
          </a:xfrm>
          <a:prstGeom prst="rect">
            <a:avLst/>
          </a:prstGeom>
        </p:spPr>
      </p:pic>
      <p:pic>
        <p:nvPicPr>
          <p:cNvPr id="9" name="Picture 8" descr="A close-up of a person holding a child&#10;&#10;Description automatically generated">
            <a:extLst>
              <a:ext uri="{FF2B5EF4-FFF2-40B4-BE49-F238E27FC236}">
                <a16:creationId xmlns:a16="http://schemas.microsoft.com/office/drawing/2014/main" id="{AEDBB66D-7968-9958-A2C7-E07D483AB335}"/>
              </a:ext>
            </a:extLst>
          </p:cNvPr>
          <p:cNvPicPr>
            <a:picLocks noChangeAspect="1"/>
          </p:cNvPicPr>
          <p:nvPr/>
        </p:nvPicPr>
        <p:blipFill rotWithShape="1">
          <a:blip r:embed="rId4"/>
          <a:srcRect t="20207" b="-518"/>
          <a:stretch/>
        </p:blipFill>
        <p:spPr>
          <a:xfrm>
            <a:off x="1617579" y="3425157"/>
            <a:ext cx="8956842" cy="2078281"/>
          </a:xfrm>
          <a:prstGeom prst="rect">
            <a:avLst/>
          </a:prstGeom>
        </p:spPr>
      </p:pic>
      <p:sp>
        <p:nvSpPr>
          <p:cNvPr id="11" name="Oval 10">
            <a:extLst>
              <a:ext uri="{FF2B5EF4-FFF2-40B4-BE49-F238E27FC236}">
                <a16:creationId xmlns:a16="http://schemas.microsoft.com/office/drawing/2014/main" id="{4CFEECF0-30EC-63E8-4C5F-A5FC654E815D}"/>
              </a:ext>
            </a:extLst>
          </p:cNvPr>
          <p:cNvSpPr/>
          <p:nvPr/>
        </p:nvSpPr>
        <p:spPr>
          <a:xfrm>
            <a:off x="7713579" y="4839368"/>
            <a:ext cx="1564104" cy="842211"/>
          </a:xfrm>
          <a:prstGeom prst="ellipse">
            <a:avLst/>
          </a:prstGeom>
          <a:noFill/>
          <a:ln w="571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0528840"/>
      </p:ext>
    </p:extLst>
  </p:cSld>
  <p:clrMapOvr>
    <a:masterClrMapping/>
  </p:clrMapOvr>
  <p:extLst>
    <p:ext uri="{6950BFC3-D8DA-4A85-94F7-54DA5524770B}">
      <p188:commentRel xmlns:p188="http://schemas.microsoft.com/office/powerpoint/2018/8/main" r:id="rId2"/>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F0E95-4A76-23CF-0497-2786B338A609}"/>
              </a:ext>
            </a:extLst>
          </p:cNvPr>
          <p:cNvSpPr>
            <a:spLocks noGrp="1"/>
          </p:cNvSpPr>
          <p:nvPr>
            <p:ph type="title"/>
          </p:nvPr>
        </p:nvSpPr>
        <p:spPr>
          <a:xfrm>
            <a:off x="838200" y="584065"/>
            <a:ext cx="10515600" cy="1325563"/>
          </a:xfrm>
        </p:spPr>
        <p:txBody>
          <a:bodyPr/>
          <a:lstStyle/>
          <a:p>
            <a:r>
              <a:rPr lang="en-US" sz="5200">
                <a:solidFill>
                  <a:schemeClr val="accent1"/>
                </a:solidFill>
              </a:rPr>
              <a:t>Case Study #1: Sustain Dane</a:t>
            </a:r>
            <a:r>
              <a:rPr lang="en-US">
                <a:solidFill>
                  <a:schemeClr val="accent1"/>
                </a:solidFill>
              </a:rPr>
              <a:t>	</a:t>
            </a:r>
          </a:p>
        </p:txBody>
      </p:sp>
      <p:sp>
        <p:nvSpPr>
          <p:cNvPr id="12" name="TextBox 11">
            <a:extLst>
              <a:ext uri="{FF2B5EF4-FFF2-40B4-BE49-F238E27FC236}">
                <a16:creationId xmlns:a16="http://schemas.microsoft.com/office/drawing/2014/main" id="{7267D1AB-BC35-167A-E153-D3A3207CFED3}"/>
              </a:ext>
            </a:extLst>
          </p:cNvPr>
          <p:cNvSpPr txBox="1"/>
          <p:nvPr/>
        </p:nvSpPr>
        <p:spPr>
          <a:xfrm>
            <a:off x="3567897" y="3883188"/>
            <a:ext cx="8145682" cy="1569660"/>
          </a:xfrm>
          <a:prstGeom prst="rect">
            <a:avLst/>
          </a:prstGeom>
          <a:noFill/>
        </p:spPr>
        <p:txBody>
          <a:bodyPr wrap="square">
            <a:spAutoFit/>
          </a:bodyPr>
          <a:lstStyle/>
          <a:p>
            <a:pPr marL="0" indent="0">
              <a:buFont typeface="Arial" panose="020B0604020202020204" pitchFamily="34" charset="0"/>
              <a:buNone/>
            </a:pPr>
            <a:r>
              <a:rPr lang="en-US" sz="3200" b="1">
                <a:solidFill>
                  <a:schemeClr val="accent1"/>
                </a:solidFill>
              </a:rPr>
              <a:t>Claire Oleksiak</a:t>
            </a:r>
          </a:p>
          <a:p>
            <a:pPr marL="0" indent="0">
              <a:buFont typeface="Arial" panose="020B0604020202020204" pitchFamily="34" charset="0"/>
              <a:buNone/>
            </a:pPr>
            <a:r>
              <a:rPr lang="en-US" sz="3200" b="1">
                <a:solidFill>
                  <a:schemeClr val="accent1"/>
                </a:solidFill>
              </a:rPr>
              <a:t>Executive Director</a:t>
            </a:r>
          </a:p>
          <a:p>
            <a:pPr marL="0" indent="0">
              <a:buFont typeface="Arial" panose="020B0604020202020204" pitchFamily="34" charset="0"/>
              <a:buNone/>
            </a:pPr>
            <a:r>
              <a:rPr lang="en-US" sz="3200" b="1">
                <a:solidFill>
                  <a:schemeClr val="accent1"/>
                </a:solidFill>
              </a:rPr>
              <a:t>Sustain Dane</a:t>
            </a:r>
          </a:p>
        </p:txBody>
      </p:sp>
      <p:pic>
        <p:nvPicPr>
          <p:cNvPr id="3" name="Picture 2" descr="A person in a green sweater&#10;&#10;Description automatically generated">
            <a:extLst>
              <a:ext uri="{FF2B5EF4-FFF2-40B4-BE49-F238E27FC236}">
                <a16:creationId xmlns:a16="http://schemas.microsoft.com/office/drawing/2014/main" id="{15C701A8-3A93-D56F-D6AF-3865BA2374BB}"/>
              </a:ext>
            </a:extLst>
          </p:cNvPr>
          <p:cNvPicPr>
            <a:picLocks noChangeAspect="1"/>
          </p:cNvPicPr>
          <p:nvPr/>
        </p:nvPicPr>
        <p:blipFill>
          <a:blip r:embed="rId3"/>
          <a:stretch>
            <a:fillRect/>
          </a:stretch>
        </p:blipFill>
        <p:spPr>
          <a:xfrm>
            <a:off x="838200" y="3552729"/>
            <a:ext cx="2316162" cy="2316162"/>
          </a:xfrm>
          <a:prstGeom prst="ellipse">
            <a:avLst/>
          </a:prstGeom>
          <a:ln w="38100">
            <a:solidFill>
              <a:schemeClr val="accent2">
                <a:lumMod val="20000"/>
                <a:lumOff val="80000"/>
              </a:schemeClr>
            </a:solidFill>
          </a:ln>
        </p:spPr>
      </p:pic>
      <p:sp>
        <p:nvSpPr>
          <p:cNvPr id="4" name="Title 1">
            <a:extLst>
              <a:ext uri="{FF2B5EF4-FFF2-40B4-BE49-F238E27FC236}">
                <a16:creationId xmlns:a16="http://schemas.microsoft.com/office/drawing/2014/main" id="{FC188395-1EF1-A9DF-8B88-3683A42DE281}"/>
              </a:ext>
            </a:extLst>
          </p:cNvPr>
          <p:cNvSpPr txBox="1">
            <a:spLocks/>
          </p:cNvSpPr>
          <p:nvPr/>
        </p:nvSpPr>
        <p:spPr>
          <a:xfrm>
            <a:off x="861526" y="1340425"/>
            <a:ext cx="10515600" cy="2350799"/>
          </a:xfrm>
          <a:prstGeom prst="rect">
            <a:avLst/>
          </a:prstGeom>
        </p:spPr>
        <p:txBody>
          <a:bodyPr vert="horz" lIns="91440" tIns="45720" rIns="91440" bIns="45720" rtlCol="0" anchor="ctr">
            <a:normAutofit/>
          </a:bodyPr>
          <a:lstStyle>
            <a:lvl1pPr algn="l" defTabSz="887553" rtl="0" eaLnBrk="1" latinLnBrk="0" hangingPunct="1">
              <a:lnSpc>
                <a:spcPct val="90000"/>
              </a:lnSpc>
              <a:spcBef>
                <a:spcPct val="0"/>
              </a:spcBef>
              <a:buNone/>
              <a:defRPr sz="3883" b="1" i="0" kern="1200">
                <a:solidFill>
                  <a:schemeClr val="tx1"/>
                </a:solidFill>
                <a:latin typeface="Ubuntu" panose="020B0604020202020204" pitchFamily="34" charset="0"/>
                <a:ea typeface="Ubuntu" panose="020B0604020202020204" pitchFamily="34" charset="0"/>
                <a:cs typeface="Ubuntu" panose="020B0604020202020204" pitchFamily="34" charset="0"/>
              </a:defRPr>
            </a:lvl1pPr>
          </a:lstStyle>
          <a:p>
            <a:r>
              <a:rPr lang="en-US" sz="2400">
                <a:solidFill>
                  <a:schemeClr val="accent1"/>
                </a:solidFill>
                <a:latin typeface="Ubuntu"/>
              </a:rPr>
              <a:t>Playbook Location: </a:t>
            </a:r>
            <a:endParaRPr lang="en-US">
              <a:solidFill>
                <a:schemeClr val="accent1"/>
              </a:solidFill>
              <a:latin typeface="Ubuntu"/>
            </a:endParaRPr>
          </a:p>
          <a:p>
            <a:pPr marL="342900" indent="-342900">
              <a:buFont typeface="Arial"/>
              <a:buChar char="•"/>
            </a:pPr>
            <a:r>
              <a:rPr lang="en-US" sz="2300">
                <a:solidFill>
                  <a:schemeClr val="accent1"/>
                </a:solidFill>
                <a:latin typeface="Ubuntu"/>
              </a:rPr>
              <a:t>Section 2: </a:t>
            </a:r>
            <a:r>
              <a:rPr lang="en-US" sz="2300" b="0">
                <a:solidFill>
                  <a:schemeClr val="accent1"/>
                </a:solidFill>
                <a:latin typeface="Ubuntu"/>
              </a:rPr>
              <a:t>Identifying Your Community and Upgrade Priorities</a:t>
            </a:r>
          </a:p>
          <a:p>
            <a:pPr marL="342900" indent="-342900">
              <a:buFont typeface="Arial"/>
              <a:buChar char="•"/>
            </a:pPr>
            <a:r>
              <a:rPr lang="en-US" sz="2300">
                <a:solidFill>
                  <a:schemeClr val="accent1"/>
                </a:solidFill>
                <a:latin typeface="Ubuntu"/>
              </a:rPr>
              <a:t>Action 5:</a:t>
            </a:r>
            <a:r>
              <a:rPr lang="en-US" sz="2400">
                <a:solidFill>
                  <a:schemeClr val="accent1"/>
                </a:solidFill>
                <a:latin typeface="Ubuntu"/>
              </a:rPr>
              <a:t> </a:t>
            </a:r>
            <a:r>
              <a:rPr lang="en-US" sz="2300" b="0">
                <a:solidFill>
                  <a:schemeClr val="accent1"/>
                </a:solidFill>
                <a:latin typeface="Ubuntu"/>
              </a:rPr>
              <a:t>Design program offerings to prevent increased household costs and displacement.</a:t>
            </a:r>
          </a:p>
        </p:txBody>
      </p:sp>
    </p:spTree>
    <p:extLst>
      <p:ext uri="{BB962C8B-B14F-4D97-AF65-F5344CB8AC3E}">
        <p14:creationId xmlns:p14="http://schemas.microsoft.com/office/powerpoint/2010/main" val="19121034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building&#10;&#10;Description automatically generated">
            <a:extLst>
              <a:ext uri="{FF2B5EF4-FFF2-40B4-BE49-F238E27FC236}">
                <a16:creationId xmlns:a16="http://schemas.microsoft.com/office/drawing/2014/main" id="{A138ED23-5AC3-DA10-3E16-0B20B75C899C}"/>
              </a:ext>
            </a:extLst>
          </p:cNvPr>
          <p:cNvPicPr>
            <a:picLocks noChangeAspect="1"/>
          </p:cNvPicPr>
          <p:nvPr/>
        </p:nvPicPr>
        <p:blipFill rotWithShape="1">
          <a:blip r:embed="rId2"/>
          <a:srcRect r="2223" b="1"/>
          <a:stretch/>
        </p:blipFill>
        <p:spPr>
          <a:xfrm>
            <a:off x="20" y="10"/>
            <a:ext cx="12191980" cy="6857990"/>
          </a:xfrm>
          <a:prstGeom prst="rect">
            <a:avLst/>
          </a:prstGeom>
          <a:noFill/>
        </p:spPr>
      </p:pic>
    </p:spTree>
    <p:extLst>
      <p:ext uri="{BB962C8B-B14F-4D97-AF65-F5344CB8AC3E}">
        <p14:creationId xmlns:p14="http://schemas.microsoft.com/office/powerpoint/2010/main" val="14512875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E2ADCF-56EB-8645-002F-4688AB41A587}"/>
              </a:ext>
            </a:extLst>
          </p:cNvPr>
          <p:cNvPicPr>
            <a:picLocks noChangeAspect="1"/>
          </p:cNvPicPr>
          <p:nvPr/>
        </p:nvPicPr>
        <p:blipFill rotWithShape="1">
          <a:blip r:embed="rId2"/>
          <a:srcRect r="2223" b="1"/>
          <a:stretch/>
        </p:blipFill>
        <p:spPr>
          <a:xfrm>
            <a:off x="20" y="10"/>
            <a:ext cx="12191980" cy="6857990"/>
          </a:xfrm>
          <a:prstGeom prst="rect">
            <a:avLst/>
          </a:prstGeom>
          <a:noFill/>
        </p:spPr>
      </p:pic>
    </p:spTree>
    <p:extLst>
      <p:ext uri="{BB962C8B-B14F-4D97-AF65-F5344CB8AC3E}">
        <p14:creationId xmlns:p14="http://schemas.microsoft.com/office/powerpoint/2010/main" val="28287444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3CA646-B49B-78EB-2C60-4B67F48FCB3F}"/>
              </a:ext>
            </a:extLst>
          </p:cNvPr>
          <p:cNvPicPr>
            <a:picLocks noChangeAspect="1"/>
          </p:cNvPicPr>
          <p:nvPr/>
        </p:nvPicPr>
        <p:blipFill rotWithShape="1">
          <a:blip r:embed="rId2"/>
          <a:srcRect r="1779" b="1"/>
          <a:stretch/>
        </p:blipFill>
        <p:spPr>
          <a:xfrm>
            <a:off x="20" y="10"/>
            <a:ext cx="12191980" cy="6857990"/>
          </a:xfrm>
          <a:prstGeom prst="rect">
            <a:avLst/>
          </a:prstGeom>
          <a:noFill/>
        </p:spPr>
      </p:pic>
    </p:spTree>
    <p:extLst>
      <p:ext uri="{BB962C8B-B14F-4D97-AF65-F5344CB8AC3E}">
        <p14:creationId xmlns:p14="http://schemas.microsoft.com/office/powerpoint/2010/main" val="34654975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0B9D2-0372-ED3E-1360-F9CD5E16D7E8}"/>
              </a:ext>
            </a:extLst>
          </p:cNvPr>
          <p:cNvSpPr>
            <a:spLocks noGrp="1"/>
          </p:cNvSpPr>
          <p:nvPr>
            <p:ph type="ctrTitle"/>
          </p:nvPr>
        </p:nvSpPr>
        <p:spPr/>
        <p:txBody>
          <a:bodyPr>
            <a:normAutofit fontScale="90000"/>
          </a:bodyPr>
          <a:lstStyle/>
          <a:p>
            <a:r>
              <a:rPr lang="en-US"/>
              <a:t>:</a:t>
            </a:r>
          </a:p>
        </p:txBody>
      </p:sp>
      <p:pic>
        <p:nvPicPr>
          <p:cNvPr id="1027" name="Picture 3" descr="A picture containing text, clipart, tableware, plate&#10;&#10;Description automatically generated">
            <a:extLst>
              <a:ext uri="{FF2B5EF4-FFF2-40B4-BE49-F238E27FC236}">
                <a16:creationId xmlns:a16="http://schemas.microsoft.com/office/drawing/2014/main" id="{E04689FF-A684-5E63-0715-3C830B2D9E4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43099" y="3429000"/>
            <a:ext cx="7553325" cy="13906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2478B4E-B844-24BB-C851-3B29EC7C4B32}"/>
              </a:ext>
            </a:extLst>
          </p:cNvPr>
          <p:cNvSpPr/>
          <p:nvPr/>
        </p:nvSpPr>
        <p:spPr>
          <a:xfrm rot="5400000">
            <a:off x="2933797" y="-2930407"/>
            <a:ext cx="6340594" cy="12201409"/>
          </a:xfrm>
          <a:prstGeom prst="rect">
            <a:avLst/>
          </a:prstGeom>
          <a:solidFill>
            <a:srgbClr val="1B3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D1ACEEC-D594-A394-1E12-E4547708AA8C}"/>
              </a:ext>
            </a:extLst>
          </p:cNvPr>
          <p:cNvSpPr/>
          <p:nvPr/>
        </p:nvSpPr>
        <p:spPr>
          <a:xfrm>
            <a:off x="-14849" y="6170135"/>
            <a:ext cx="12219647" cy="687866"/>
          </a:xfrm>
          <a:prstGeom prst="rect">
            <a:avLst/>
          </a:prstGeom>
          <a:solidFill>
            <a:srgbClr val="E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 clipart, tableware, plate&#10;&#10;Description automatically generated">
            <a:extLst>
              <a:ext uri="{FF2B5EF4-FFF2-40B4-BE49-F238E27FC236}">
                <a16:creationId xmlns:a16="http://schemas.microsoft.com/office/drawing/2014/main" id="{9A185918-F803-F1A5-604A-823DF423EBF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1250" y="246940"/>
            <a:ext cx="4679689" cy="852852"/>
          </a:xfrm>
          <a:prstGeom prst="rect">
            <a:avLst/>
          </a:prstGeom>
        </p:spPr>
      </p:pic>
      <p:grpSp>
        <p:nvGrpSpPr>
          <p:cNvPr id="8" name="Group 7">
            <a:extLst>
              <a:ext uri="{FF2B5EF4-FFF2-40B4-BE49-F238E27FC236}">
                <a16:creationId xmlns:a16="http://schemas.microsoft.com/office/drawing/2014/main" id="{257D0192-DCB1-3305-78D4-F2513F19CD76}"/>
              </a:ext>
            </a:extLst>
          </p:cNvPr>
          <p:cNvGrpSpPr>
            <a:grpSpLocks noChangeAspect="1"/>
          </p:cNvGrpSpPr>
          <p:nvPr/>
        </p:nvGrpSpPr>
        <p:grpSpPr>
          <a:xfrm>
            <a:off x="3616224" y="6250533"/>
            <a:ext cx="8353362" cy="573362"/>
            <a:chOff x="413817" y="2545646"/>
            <a:chExt cx="11363568" cy="835406"/>
          </a:xfrm>
        </p:grpSpPr>
        <p:pic>
          <p:nvPicPr>
            <p:cNvPr id="9" name="Picture 8" descr="Shape&#10;&#10;Description automatically generated with low confidence">
              <a:extLst>
                <a:ext uri="{FF2B5EF4-FFF2-40B4-BE49-F238E27FC236}">
                  <a16:creationId xmlns:a16="http://schemas.microsoft.com/office/drawing/2014/main" id="{1EB1E565-7452-0802-2B51-048BDD23A13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29178" y="2545646"/>
              <a:ext cx="3308641" cy="835406"/>
            </a:xfrm>
            <a:prstGeom prst="rect">
              <a:avLst/>
            </a:prstGeom>
          </p:spPr>
        </p:pic>
        <p:pic>
          <p:nvPicPr>
            <p:cNvPr id="10" name="Picture 9" descr="A screenshot of a video game&#10;&#10;Description automatically generated with medium confidence">
              <a:extLst>
                <a:ext uri="{FF2B5EF4-FFF2-40B4-BE49-F238E27FC236}">
                  <a16:creationId xmlns:a16="http://schemas.microsoft.com/office/drawing/2014/main" id="{B401A9C6-BFA7-3231-870A-062CA7ABCCF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927440" y="2606424"/>
              <a:ext cx="2849945" cy="713850"/>
            </a:xfrm>
            <a:prstGeom prst="rect">
              <a:avLst/>
            </a:prstGeom>
          </p:spPr>
        </p:pic>
        <p:pic>
          <p:nvPicPr>
            <p:cNvPr id="11" name="Picture 10" descr="Logo&#10;&#10;Description automatically generated">
              <a:extLst>
                <a:ext uri="{FF2B5EF4-FFF2-40B4-BE49-F238E27FC236}">
                  <a16:creationId xmlns:a16="http://schemas.microsoft.com/office/drawing/2014/main" id="{6F463613-E412-4F7E-63FF-5AC340BA01B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089981" y="2606425"/>
              <a:ext cx="1549575" cy="713849"/>
            </a:xfrm>
            <a:prstGeom prst="rect">
              <a:avLst/>
            </a:prstGeom>
          </p:spPr>
        </p:pic>
        <p:pic>
          <p:nvPicPr>
            <p:cNvPr id="12" name="Picture 11" descr="A picture containing text, plate, tableware, dishware&#10;&#10;Description automatically generated">
              <a:extLst>
                <a:ext uri="{FF2B5EF4-FFF2-40B4-BE49-F238E27FC236}">
                  <a16:creationId xmlns:a16="http://schemas.microsoft.com/office/drawing/2014/main" id="{FCC0408F-E8A0-B56B-97E7-C1907C7AA2B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13817" y="2660343"/>
              <a:ext cx="2186542" cy="606012"/>
            </a:xfrm>
            <a:prstGeom prst="rect">
              <a:avLst/>
            </a:prstGeom>
          </p:spPr>
        </p:pic>
      </p:grpSp>
      <p:sp>
        <p:nvSpPr>
          <p:cNvPr id="14" name="Title 1">
            <a:extLst>
              <a:ext uri="{FF2B5EF4-FFF2-40B4-BE49-F238E27FC236}">
                <a16:creationId xmlns:a16="http://schemas.microsoft.com/office/drawing/2014/main" id="{3519BF8C-DB49-C8FC-9CE9-88917043B92C}"/>
              </a:ext>
            </a:extLst>
          </p:cNvPr>
          <p:cNvSpPr txBox="1">
            <a:spLocks/>
          </p:cNvSpPr>
          <p:nvPr/>
        </p:nvSpPr>
        <p:spPr>
          <a:xfrm>
            <a:off x="2291476" y="6334031"/>
            <a:ext cx="1337407" cy="386922"/>
          </a:xfrm>
          <a:prstGeom prst="rect">
            <a:avLst/>
          </a:prstGeom>
        </p:spPr>
        <p:txBody>
          <a:bodyPr vert="horz" lIns="91440" tIns="45720" rIns="91440" bIns="45720" rtlCol="0" anchor="b">
            <a:normAutofit/>
          </a:bodyPr>
          <a:lstStyle>
            <a:lvl1pPr algn="ctr" defTabSz="887553" rtl="0" eaLnBrk="1" latinLnBrk="0" hangingPunct="1">
              <a:lnSpc>
                <a:spcPct val="90000"/>
              </a:lnSpc>
              <a:spcBef>
                <a:spcPct val="0"/>
              </a:spcBef>
              <a:buNone/>
              <a:defRPr sz="5824" b="1" i="0" kern="1200" baseline="0">
                <a:solidFill>
                  <a:schemeClr val="tx1"/>
                </a:solidFill>
                <a:latin typeface="Ubuntu" panose="020B0504030602030204" pitchFamily="34" charset="0"/>
                <a:ea typeface="Ubuntu" panose="020B0504030602030204" pitchFamily="34" charset="0"/>
                <a:cs typeface="Ubuntu" panose="020B0504030602030204" pitchFamily="34" charset="0"/>
              </a:defRPr>
            </a:lvl1pPr>
          </a:lstStyle>
          <a:p>
            <a:pPr algn="l"/>
            <a:r>
              <a:rPr lang="en-US" sz="1800">
                <a:solidFill>
                  <a:srgbClr val="152A52"/>
                </a:solidFill>
              </a:rPr>
              <a:t>Partners:</a:t>
            </a:r>
          </a:p>
        </p:txBody>
      </p:sp>
      <p:sp>
        <p:nvSpPr>
          <p:cNvPr id="3" name="TextBox 2">
            <a:extLst>
              <a:ext uri="{FF2B5EF4-FFF2-40B4-BE49-F238E27FC236}">
                <a16:creationId xmlns:a16="http://schemas.microsoft.com/office/drawing/2014/main" id="{8BEDD980-6A13-BA2A-8FFC-38FE47A72758}"/>
              </a:ext>
            </a:extLst>
          </p:cNvPr>
          <p:cNvSpPr txBox="1"/>
          <p:nvPr/>
        </p:nvSpPr>
        <p:spPr>
          <a:xfrm>
            <a:off x="462426" y="1291563"/>
            <a:ext cx="5317841" cy="4582793"/>
          </a:xfrm>
          <a:prstGeom prst="rect">
            <a:avLst/>
          </a:prstGeom>
          <a:noFill/>
        </p:spPr>
        <p:txBody>
          <a:bodyPr wrap="square" lIns="91440" tIns="45720" rIns="91440" bIns="45720" rtlCol="0" anchor="t">
            <a:spAutoFit/>
          </a:bodyPr>
          <a:lstStyle/>
          <a:p>
            <a:r>
              <a:rPr lang="en-US" b="1" i="1">
                <a:solidFill>
                  <a:schemeClr val="bg1"/>
                </a:solidFill>
                <a:latin typeface="Open Sans"/>
                <a:ea typeface="Open Sans"/>
                <a:cs typeface="Open Sans"/>
              </a:rPr>
              <a:t>Residential Retrofits for Energy Equity (R2E2) </a:t>
            </a:r>
            <a:r>
              <a:rPr lang="en-US">
                <a:solidFill>
                  <a:schemeClr val="bg1"/>
                </a:solidFill>
                <a:latin typeface="Open Sans"/>
                <a:ea typeface="Open Sans"/>
                <a:cs typeface="Open Sans"/>
              </a:rPr>
              <a:t>is a nationwide initiative that provides technical assistance to state and local governments as well as community-based organizations and other partners to </a:t>
            </a:r>
            <a:r>
              <a:rPr lang="en-US" b="1">
                <a:solidFill>
                  <a:schemeClr val="bg1"/>
                </a:solidFill>
                <a:latin typeface="Open Sans"/>
                <a:ea typeface="Open Sans"/>
                <a:cs typeface="Open Sans"/>
              </a:rPr>
              <a:t>jumpstart energy upgrades for affordable housing</a:t>
            </a:r>
            <a:r>
              <a:rPr lang="en-US">
                <a:solidFill>
                  <a:schemeClr val="bg1"/>
                </a:solidFill>
                <a:latin typeface="Open Sans"/>
                <a:ea typeface="Open Sans"/>
                <a:cs typeface="Open Sans"/>
              </a:rPr>
              <a:t> that:</a:t>
            </a:r>
          </a:p>
          <a:p>
            <a:pPr>
              <a:lnSpc>
                <a:spcPct val="110000"/>
              </a:lnSpc>
            </a:pPr>
            <a:endParaRPr lang="en-US" sz="15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742315" lvl="1" indent="-285750">
              <a:lnSpc>
                <a:spcPct val="110000"/>
              </a:lnSpc>
              <a:buFont typeface="Arial"/>
              <a:buChar char="•"/>
            </a:pPr>
            <a:r>
              <a:rPr lang="en-US">
                <a:solidFill>
                  <a:schemeClr val="bg1"/>
                </a:solidFill>
                <a:latin typeface="Open Sans"/>
                <a:ea typeface="Open Sans"/>
                <a:cs typeface="Open Sans"/>
              </a:rPr>
              <a:t>lower utility bills </a:t>
            </a:r>
          </a:p>
          <a:p>
            <a:pPr marL="742315" lvl="1" indent="-285750">
              <a:lnSpc>
                <a:spcPct val="110000"/>
              </a:lnSpc>
              <a:buFont typeface="Arial"/>
              <a:buChar char="•"/>
            </a:pPr>
            <a:r>
              <a:rPr lang="en-US">
                <a:solidFill>
                  <a:schemeClr val="bg1"/>
                </a:solidFill>
                <a:latin typeface="Open Sans"/>
                <a:ea typeface="Open Sans"/>
                <a:cs typeface="Open Sans"/>
              </a:rPr>
              <a:t>reduce greenhouse gas emissions</a:t>
            </a:r>
          </a:p>
          <a:p>
            <a:pPr marL="742315" lvl="1" indent="-285750">
              <a:lnSpc>
                <a:spcPct val="110000"/>
              </a:lnSpc>
              <a:buFont typeface="Arial"/>
              <a:buChar char="•"/>
            </a:pPr>
            <a:r>
              <a:rPr lang="en-US">
                <a:solidFill>
                  <a:schemeClr val="bg1"/>
                </a:solidFill>
                <a:latin typeface="Open Sans"/>
                <a:ea typeface="Open Sans"/>
                <a:cs typeface="Open Sans"/>
              </a:rPr>
              <a:t>improve residents’ health</a:t>
            </a:r>
          </a:p>
          <a:p>
            <a:pPr marL="742315" lvl="1" indent="-285750">
              <a:lnSpc>
                <a:spcPct val="110000"/>
              </a:lnSpc>
              <a:buFont typeface="Arial"/>
              <a:buChar char="•"/>
            </a:pPr>
            <a:r>
              <a:rPr lang="en-US">
                <a:solidFill>
                  <a:schemeClr val="bg1"/>
                </a:solidFill>
                <a:latin typeface="Open Sans"/>
                <a:ea typeface="Open Sans"/>
                <a:cs typeface="Open Sans"/>
              </a:rPr>
              <a:t>create good-paying local jobs, and </a:t>
            </a:r>
          </a:p>
          <a:p>
            <a:pPr marL="742315" lvl="1" indent="-285750">
              <a:lnSpc>
                <a:spcPct val="110000"/>
              </a:lnSpc>
              <a:buFont typeface="Arial"/>
              <a:buChar char="•"/>
            </a:pPr>
            <a:r>
              <a:rPr lang="en-US">
                <a:solidFill>
                  <a:schemeClr val="bg1"/>
                </a:solidFill>
                <a:latin typeface="Open Sans"/>
                <a:ea typeface="Open Sans"/>
                <a:cs typeface="Open Sans"/>
              </a:rPr>
              <a:t>help advance racial equity. </a:t>
            </a:r>
          </a:p>
          <a:p>
            <a:pPr>
              <a:lnSpc>
                <a:spcPct val="110000"/>
              </a:lnSpc>
            </a:pPr>
            <a:endParaRPr lang="en-US" sz="15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nSpc>
                <a:spcPct val="110000"/>
              </a:lnSpc>
            </a:pPr>
            <a:endParaRPr lang="en-US">
              <a:solidFill>
                <a:schemeClr val="bg1"/>
              </a:solidFill>
              <a:latin typeface="Open Sans"/>
              <a:ea typeface="Open Sans"/>
              <a:cs typeface="Open Sans"/>
            </a:endParaRPr>
          </a:p>
          <a:p>
            <a:endParaRPr lang="en-US" sz="1600">
              <a:solidFill>
                <a:schemeClr val="bg1"/>
              </a:solidFill>
              <a:latin typeface="Ubuntu"/>
              <a:ea typeface="+mn-lt"/>
              <a:cs typeface="+mn-lt"/>
            </a:endParaRPr>
          </a:p>
          <a:p>
            <a:endParaRPr lang="en-US" sz="1600"/>
          </a:p>
        </p:txBody>
      </p:sp>
      <p:grpSp>
        <p:nvGrpSpPr>
          <p:cNvPr id="33" name="Group 32">
            <a:extLst>
              <a:ext uri="{FF2B5EF4-FFF2-40B4-BE49-F238E27FC236}">
                <a16:creationId xmlns:a16="http://schemas.microsoft.com/office/drawing/2014/main" id="{2CEE8B9F-01AC-EFA9-A704-A8BD706FA1B5}"/>
              </a:ext>
            </a:extLst>
          </p:cNvPr>
          <p:cNvGrpSpPr/>
          <p:nvPr/>
        </p:nvGrpSpPr>
        <p:grpSpPr>
          <a:xfrm>
            <a:off x="6836443" y="3192072"/>
            <a:ext cx="4564530" cy="849135"/>
            <a:chOff x="6272400" y="2330579"/>
            <a:chExt cx="5652667" cy="1051560"/>
          </a:xfrm>
        </p:grpSpPr>
        <p:pic>
          <p:nvPicPr>
            <p:cNvPr id="1032" name="Picture 8" descr="Gustavo Cordero">
              <a:extLst>
                <a:ext uri="{FF2B5EF4-FFF2-40B4-BE49-F238E27FC236}">
                  <a16:creationId xmlns:a16="http://schemas.microsoft.com/office/drawing/2014/main" id="{0D0220FD-7CA8-9B7D-23D2-68F29A132D20}"/>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9736435" y="2330579"/>
              <a:ext cx="1051560" cy="1051560"/>
            </a:xfrm>
            <a:prstGeom prst="ellipse">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4F202D40-3432-9C57-DB64-E3C97A7A7A8A}"/>
                </a:ext>
              </a:extLst>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6272400" y="2331051"/>
              <a:ext cx="1050616" cy="1050616"/>
            </a:xfrm>
            <a:prstGeom prst="ellipse">
              <a:avLst/>
            </a:prstGeom>
            <a:noFill/>
            <a:extLst>
              <a:ext uri="{909E8E84-426E-40DD-AFC4-6F175D3DCCD1}">
                <a14:hiddenFill xmlns:a14="http://schemas.microsoft.com/office/drawing/2010/main">
                  <a:solidFill>
                    <a:srgbClr val="FFFFFF"/>
                  </a:solidFill>
                </a14:hiddenFill>
              </a:ext>
            </a:extLst>
          </p:spPr>
        </p:pic>
        <p:pic>
          <p:nvPicPr>
            <p:cNvPr id="28" name="Picture 16">
              <a:extLst>
                <a:ext uri="{FF2B5EF4-FFF2-40B4-BE49-F238E27FC236}">
                  <a16:creationId xmlns:a16="http://schemas.microsoft.com/office/drawing/2014/main" id="{443AE7D8-6EF0-8668-AF4C-E0B89F9FE8E4}"/>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p:blipFill>
          <p:spPr bwMode="auto">
            <a:xfrm>
              <a:off x="7443678" y="2331051"/>
              <a:ext cx="1050616" cy="1050616"/>
            </a:xfrm>
            <a:prstGeom prst="ellipse">
              <a:avLst/>
            </a:prstGeom>
            <a:noFill/>
            <a:extLst>
              <a:ext uri="{909E8E84-426E-40DD-AFC4-6F175D3DCCD1}">
                <a14:hiddenFill xmlns:a14="http://schemas.microsoft.com/office/drawing/2010/main">
                  <a:solidFill>
                    <a:srgbClr val="FFFFFF"/>
                  </a:solidFill>
                </a14:hiddenFill>
              </a:ext>
            </a:extLst>
          </p:spPr>
        </p:pic>
        <p:pic>
          <p:nvPicPr>
            <p:cNvPr id="29" name="Picture 16">
              <a:extLst>
                <a:ext uri="{FF2B5EF4-FFF2-40B4-BE49-F238E27FC236}">
                  <a16:creationId xmlns:a16="http://schemas.microsoft.com/office/drawing/2014/main" id="{885FC69B-25E6-DEA9-7946-4CC446E55E41}"/>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p:blipFill>
          <p:spPr bwMode="auto">
            <a:xfrm>
              <a:off x="8595292" y="2331051"/>
              <a:ext cx="1050616" cy="1050616"/>
            </a:xfrm>
            <a:prstGeom prst="ellipse">
              <a:avLst/>
            </a:prstGeom>
            <a:noFill/>
            <a:extLst>
              <a:ext uri="{909E8E84-426E-40DD-AFC4-6F175D3DCCD1}">
                <a14:hiddenFill xmlns:a14="http://schemas.microsoft.com/office/drawing/2010/main">
                  <a:solidFill>
                    <a:srgbClr val="FFFFFF"/>
                  </a:solidFill>
                </a14:hiddenFill>
              </a:ext>
            </a:extLst>
          </p:spPr>
        </p:pic>
        <p:pic>
          <p:nvPicPr>
            <p:cNvPr id="31" name="Picture 16">
              <a:extLst>
                <a:ext uri="{FF2B5EF4-FFF2-40B4-BE49-F238E27FC236}">
                  <a16:creationId xmlns:a16="http://schemas.microsoft.com/office/drawing/2014/main" id="{96FAC0B4-443A-DCD9-AAB7-885465D79A38}"/>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p:blipFill>
          <p:spPr bwMode="auto">
            <a:xfrm>
              <a:off x="10874451" y="2331051"/>
              <a:ext cx="1050616" cy="1050616"/>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24" name="Group 23">
            <a:extLst>
              <a:ext uri="{FF2B5EF4-FFF2-40B4-BE49-F238E27FC236}">
                <a16:creationId xmlns:a16="http://schemas.microsoft.com/office/drawing/2014/main" id="{10060614-598F-EFBD-B497-8D585AFBC3B9}"/>
              </a:ext>
            </a:extLst>
          </p:cNvPr>
          <p:cNvGrpSpPr/>
          <p:nvPr/>
        </p:nvGrpSpPr>
        <p:grpSpPr>
          <a:xfrm>
            <a:off x="6373570" y="2125289"/>
            <a:ext cx="5490277" cy="849135"/>
            <a:chOff x="6347479" y="2459379"/>
            <a:chExt cx="5490277" cy="849135"/>
          </a:xfrm>
        </p:grpSpPr>
        <p:pic>
          <p:nvPicPr>
            <p:cNvPr id="21" name="Picture 20" descr="A person in a white shirt&#10;&#10;Description automatically generated">
              <a:extLst>
                <a:ext uri="{FF2B5EF4-FFF2-40B4-BE49-F238E27FC236}">
                  <a16:creationId xmlns:a16="http://schemas.microsoft.com/office/drawing/2014/main" id="{912FFF8D-3F16-48BF-59BB-2214F86E86B2}"/>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7272463" y="2459379"/>
              <a:ext cx="849135" cy="849135"/>
            </a:xfrm>
            <a:prstGeom prst="ellipse">
              <a:avLst/>
            </a:prstGeom>
          </p:spPr>
        </p:pic>
        <p:pic>
          <p:nvPicPr>
            <p:cNvPr id="1026" name="Picture 2">
              <a:extLst>
                <a:ext uri="{FF2B5EF4-FFF2-40B4-BE49-F238E27FC236}">
                  <a16:creationId xmlns:a16="http://schemas.microsoft.com/office/drawing/2014/main" id="{096989BD-A6DA-5827-5764-990AFC6A51B8}"/>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9148199" y="2459379"/>
              <a:ext cx="849135" cy="849135"/>
            </a:xfrm>
            <a:prstGeom prst="ellipse">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D943689E-1D4A-06A6-5BD9-642CACC98C9D}"/>
                </a:ext>
              </a:extLst>
            </p:cNvPr>
            <p:cNvPicPr>
              <a:picLocks noChangeAspect="1" noChangeArrowheads="1"/>
            </p:cNvPicPr>
            <p:nvPr/>
          </p:nvPicPr>
          <p:blipFill rotWithShape="1">
            <a:blip r:embed="rId16" cstate="email">
              <a:extLst>
                <a:ext uri="{28A0092B-C50C-407E-A947-70E740481C1C}">
                  <a14:useLocalDpi xmlns:a14="http://schemas.microsoft.com/office/drawing/2010/main"/>
                </a:ext>
              </a:extLst>
            </a:blip>
            <a:srcRect/>
            <a:stretch/>
          </p:blipFill>
          <p:spPr bwMode="auto">
            <a:xfrm>
              <a:off x="8218397" y="2459379"/>
              <a:ext cx="849135" cy="849135"/>
            </a:xfrm>
            <a:prstGeom prst="ellipse">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90BBD9AB-1BA0-9A47-518E-B7DB128A603F}"/>
                </a:ext>
              </a:extLst>
            </p:cNvPr>
            <p:cNvPicPr>
              <a:picLocks noChangeAspect="1" noChangeArrowheads="1"/>
            </p:cNvPicPr>
            <p:nvPr/>
          </p:nvPicPr>
          <p:blipFill rotWithShape="1">
            <a:blip r:embed="rId17" cstate="email">
              <a:extLst>
                <a:ext uri="{28A0092B-C50C-407E-A947-70E740481C1C}">
                  <a14:useLocalDpi xmlns:a14="http://schemas.microsoft.com/office/drawing/2010/main"/>
                </a:ext>
              </a:extLst>
            </a:blip>
            <a:srcRect/>
            <a:stretch/>
          </p:blipFill>
          <p:spPr bwMode="auto">
            <a:xfrm>
              <a:off x="10988621" y="2459379"/>
              <a:ext cx="849135" cy="849135"/>
            </a:xfrm>
            <a:prstGeom prst="ellipse">
              <a:avLst/>
            </a:prstGeom>
            <a:noFill/>
            <a:extLst>
              <a:ext uri="{909E8E84-426E-40DD-AFC4-6F175D3DCCD1}">
                <a14:hiddenFill xmlns:a14="http://schemas.microsoft.com/office/drawing/2010/main">
                  <a:solidFill>
                    <a:srgbClr val="FFFFFF"/>
                  </a:solidFill>
                </a14:hiddenFill>
              </a:ext>
            </a:extLst>
          </p:spPr>
        </p:pic>
        <p:pic>
          <p:nvPicPr>
            <p:cNvPr id="1048" name="Picture 24" descr="Liz Wimmer">
              <a:extLst>
                <a:ext uri="{FF2B5EF4-FFF2-40B4-BE49-F238E27FC236}">
                  <a16:creationId xmlns:a16="http://schemas.microsoft.com/office/drawing/2014/main" id="{AA72EFF0-DEA0-8C33-160E-71E0C0E7FF05}"/>
                </a:ext>
              </a:extLst>
            </p:cNvPr>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6347479" y="2459379"/>
              <a:ext cx="849135" cy="849135"/>
            </a:xfrm>
            <a:prstGeom prst="ellipse">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7A4266AD-C34B-032F-2F50-48C467C08A7E}"/>
                </a:ext>
              </a:extLst>
            </p:cNvPr>
            <p:cNvPicPr>
              <a:picLocks noChangeAspect="1" noChangeArrowheads="1"/>
            </p:cNvPicPr>
            <p:nvPr/>
          </p:nvPicPr>
          <p:blipFill>
            <a:blip r:embed="rId19" cstate="email">
              <a:extLst>
                <a:ext uri="{28A0092B-C50C-407E-A947-70E740481C1C}">
                  <a14:useLocalDpi xmlns:a14="http://schemas.microsoft.com/office/drawing/2010/main"/>
                </a:ext>
              </a:extLst>
            </a:blip>
            <a:srcRect/>
            <a:stretch/>
          </p:blipFill>
          <p:spPr bwMode="auto">
            <a:xfrm>
              <a:off x="10070054" y="2459379"/>
              <a:ext cx="849135" cy="849135"/>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55BBE86E-D365-50F3-A284-4A6AB8DDE7DC}"/>
              </a:ext>
            </a:extLst>
          </p:cNvPr>
          <p:cNvGrpSpPr/>
          <p:nvPr/>
        </p:nvGrpSpPr>
        <p:grpSpPr>
          <a:xfrm>
            <a:off x="6823244" y="1125841"/>
            <a:ext cx="4590928" cy="850392"/>
            <a:chOff x="6846847" y="1125841"/>
            <a:chExt cx="4590928" cy="850392"/>
          </a:xfrm>
        </p:grpSpPr>
        <p:pic>
          <p:nvPicPr>
            <p:cNvPr id="1034" name="Picture 10">
              <a:extLst>
                <a:ext uri="{FF2B5EF4-FFF2-40B4-BE49-F238E27FC236}">
                  <a16:creationId xmlns:a16="http://schemas.microsoft.com/office/drawing/2014/main" id="{1A876918-F76B-EA00-FD50-5D58AB6FCF77}"/>
                </a:ext>
              </a:extLst>
            </p:cNvPr>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6846847" y="1126470"/>
              <a:ext cx="849135" cy="849135"/>
            </a:xfrm>
            <a:prstGeom prst="ellipse">
              <a:avLst/>
            </a:prstGeom>
            <a:noFill/>
            <a:extLst>
              <a:ext uri="{909E8E84-426E-40DD-AFC4-6F175D3DCCD1}">
                <a14:hiddenFill xmlns:a14="http://schemas.microsoft.com/office/drawing/2010/main">
                  <a:solidFill>
                    <a:srgbClr val="FFFFFF"/>
                  </a:solidFill>
                </a14:hiddenFill>
              </a:ext>
            </a:extLst>
          </p:spPr>
        </p:pic>
        <p:pic>
          <p:nvPicPr>
            <p:cNvPr id="1044" name="Picture 20" descr="Laura Oakleaf">
              <a:extLst>
                <a:ext uri="{FF2B5EF4-FFF2-40B4-BE49-F238E27FC236}">
                  <a16:creationId xmlns:a16="http://schemas.microsoft.com/office/drawing/2014/main" id="{788ADDFC-ABCE-1DCA-82DD-DBB547EF35E7}"/>
                </a:ext>
              </a:extLst>
            </p:cNvPr>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7781981" y="1126470"/>
              <a:ext cx="849135" cy="849135"/>
            </a:xfrm>
            <a:prstGeom prst="ellipse">
              <a:avLst/>
            </a:prstGeom>
            <a:noFill/>
            <a:extLst>
              <a:ext uri="{909E8E84-426E-40DD-AFC4-6F175D3DCCD1}">
                <a14:hiddenFill xmlns:a14="http://schemas.microsoft.com/office/drawing/2010/main">
                  <a:solidFill>
                    <a:srgbClr val="FFFFFF"/>
                  </a:solidFill>
                </a14:hiddenFill>
              </a:ext>
            </a:extLst>
          </p:spPr>
        </p:pic>
        <p:pic>
          <p:nvPicPr>
            <p:cNvPr id="17" name="Picture 20">
              <a:extLst>
                <a:ext uri="{FF2B5EF4-FFF2-40B4-BE49-F238E27FC236}">
                  <a16:creationId xmlns:a16="http://schemas.microsoft.com/office/drawing/2014/main" id="{EE4740FF-C62F-57A9-18DC-0FEFB4DD14E2}"/>
                </a:ext>
              </a:extLst>
            </p:cNvPr>
            <p:cNvPicPr>
              <a:picLocks noChangeAspect="1" noChangeArrowheads="1"/>
            </p:cNvPicPr>
            <p:nvPr/>
          </p:nvPicPr>
          <p:blipFill>
            <a:blip r:embed="rId22" cstate="email">
              <a:extLst>
                <a:ext uri="{28A0092B-C50C-407E-A947-70E740481C1C}">
                  <a14:useLocalDpi xmlns:a14="http://schemas.microsoft.com/office/drawing/2010/main"/>
                </a:ext>
              </a:extLst>
            </a:blip>
            <a:srcRect/>
            <a:stretch/>
          </p:blipFill>
          <p:spPr bwMode="auto">
            <a:xfrm>
              <a:off x="8717115" y="1126470"/>
              <a:ext cx="849135" cy="849135"/>
            </a:xfrm>
            <a:prstGeom prst="ellipse">
              <a:avLst/>
            </a:prstGeom>
            <a:noFill/>
            <a:extLst>
              <a:ext uri="{909E8E84-426E-40DD-AFC4-6F175D3DCCD1}">
                <a14:hiddenFill xmlns:a14="http://schemas.microsoft.com/office/drawing/2010/main">
                  <a:solidFill>
                    <a:srgbClr val="FFFFFF"/>
                  </a:solidFill>
                </a14:hiddenFill>
              </a:ext>
            </a:extLst>
          </p:spPr>
        </p:pic>
        <p:pic>
          <p:nvPicPr>
            <p:cNvPr id="22" name="Picture 20">
              <a:extLst>
                <a:ext uri="{FF2B5EF4-FFF2-40B4-BE49-F238E27FC236}">
                  <a16:creationId xmlns:a16="http://schemas.microsoft.com/office/drawing/2014/main" id="{54CC0EA4-F9CB-F7BF-6AD5-117AD7B4BA0F}"/>
                </a:ext>
              </a:extLst>
            </p:cNvPr>
            <p:cNvPicPr>
              <a:picLocks noChangeAspect="1" noChangeArrowheads="1"/>
            </p:cNvPicPr>
            <p:nvPr/>
          </p:nvPicPr>
          <p:blipFill>
            <a:blip r:embed="rId23" cstate="email">
              <a:extLst>
                <a:ext uri="{28A0092B-C50C-407E-A947-70E740481C1C}">
                  <a14:useLocalDpi xmlns:a14="http://schemas.microsoft.com/office/drawing/2010/main"/>
                </a:ext>
              </a:extLst>
            </a:blip>
            <a:srcRect/>
            <a:stretch/>
          </p:blipFill>
          <p:spPr bwMode="auto">
            <a:xfrm>
              <a:off x="10588640" y="1126470"/>
              <a:ext cx="849135" cy="849135"/>
            </a:xfrm>
            <a:prstGeom prst="ellipse">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5FBA991A-EAB2-4DB9-6651-893D237D36B0}"/>
                </a:ext>
              </a:extLst>
            </p:cNvPr>
            <p:cNvSpPr/>
            <p:nvPr/>
          </p:nvSpPr>
          <p:spPr>
            <a:xfrm>
              <a:off x="9652249" y="1125841"/>
              <a:ext cx="850392" cy="850392"/>
            </a:xfrm>
            <a:prstGeom prst="ellipse">
              <a:avLst/>
            </a:prstGeom>
            <a:blipFill dpi="0" rotWithShape="1">
              <a:blip r:embed="rId24">
                <a:extLst>
                  <a:ext uri="{28A0092B-C50C-407E-A947-70E740481C1C}">
                    <a14:useLocalDpi xmlns:a14="http://schemas.microsoft.com/office/drawing/2010/main" val="0"/>
                  </a:ext>
                </a:extLst>
              </a:blip>
              <a:srcRect/>
              <a:stretch>
                <a:fillRect l="-14516" t="-14516" r="-14516" b="-1451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AF401953-17EC-BA5C-F83A-A55F256B01D5}"/>
              </a:ext>
            </a:extLst>
          </p:cNvPr>
          <p:cNvGrpSpPr/>
          <p:nvPr/>
        </p:nvGrpSpPr>
        <p:grpSpPr>
          <a:xfrm>
            <a:off x="6807707" y="4255717"/>
            <a:ext cx="4622003" cy="850392"/>
            <a:chOff x="6859284" y="4255717"/>
            <a:chExt cx="4622003" cy="850392"/>
          </a:xfrm>
        </p:grpSpPr>
        <p:pic>
          <p:nvPicPr>
            <p:cNvPr id="1028" name="Picture 4">
              <a:extLst>
                <a:ext uri="{FF2B5EF4-FFF2-40B4-BE49-F238E27FC236}">
                  <a16:creationId xmlns:a16="http://schemas.microsoft.com/office/drawing/2014/main" id="{19730A7D-A6FA-3EB9-9075-DF745F138DE9}"/>
                </a:ext>
              </a:extLst>
            </p:cNvPr>
            <p:cNvPicPr>
              <a:picLocks noChangeAspect="1" noChangeArrowheads="1"/>
            </p:cNvPicPr>
            <p:nvPr/>
          </p:nvPicPr>
          <p:blipFill>
            <a:blip r:embed="rId25" cstate="email">
              <a:extLst>
                <a:ext uri="{28A0092B-C50C-407E-A947-70E740481C1C}">
                  <a14:useLocalDpi xmlns:a14="http://schemas.microsoft.com/office/drawing/2010/main"/>
                </a:ext>
              </a:extLst>
            </a:blip>
            <a:srcRect/>
            <a:stretch>
              <a:fillRect/>
            </a:stretch>
          </p:blipFill>
          <p:spPr bwMode="auto">
            <a:xfrm>
              <a:off x="7802187" y="4256346"/>
              <a:ext cx="849135" cy="849135"/>
            </a:xfrm>
            <a:prstGeom prst="ellipse">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1FFBE52A-6DF9-568E-D951-1923CFCD04D2}"/>
                </a:ext>
              </a:extLst>
            </p:cNvPr>
            <p:cNvPicPr>
              <a:picLocks noChangeAspect="1" noChangeArrowheads="1"/>
            </p:cNvPicPr>
            <p:nvPr/>
          </p:nvPicPr>
          <p:blipFill>
            <a:blip r:embed="rId26" cstate="email">
              <a:extLst>
                <a:ext uri="{28A0092B-C50C-407E-A947-70E740481C1C}">
                  <a14:useLocalDpi xmlns:a14="http://schemas.microsoft.com/office/drawing/2010/main"/>
                </a:ext>
              </a:extLst>
            </a:blip>
            <a:srcRect/>
            <a:stretch>
              <a:fillRect/>
            </a:stretch>
          </p:blipFill>
          <p:spPr bwMode="auto">
            <a:xfrm>
              <a:off x="9689250" y="4256346"/>
              <a:ext cx="849135" cy="849135"/>
            </a:xfrm>
            <a:prstGeom prst="ellipse">
              <a:avLst/>
            </a:prstGeom>
            <a:noFill/>
            <a:extLst>
              <a:ext uri="{909E8E84-426E-40DD-AFC4-6F175D3DCCD1}">
                <a14:hiddenFill xmlns:a14="http://schemas.microsoft.com/office/drawing/2010/main">
                  <a:solidFill>
                    <a:srgbClr val="FFFFFF"/>
                  </a:solidFill>
                </a14:hiddenFill>
              </a:ext>
            </a:extLst>
          </p:spPr>
        </p:pic>
        <p:pic>
          <p:nvPicPr>
            <p:cNvPr id="1046" name="Picture 22" descr="Jose Hernandez">
              <a:extLst>
                <a:ext uri="{FF2B5EF4-FFF2-40B4-BE49-F238E27FC236}">
                  <a16:creationId xmlns:a16="http://schemas.microsoft.com/office/drawing/2014/main" id="{14993145-97A1-B446-494D-F8BE70F2D91F}"/>
                </a:ext>
              </a:extLst>
            </p:cNvPr>
            <p:cNvPicPr>
              <a:picLocks noChangeAspect="1" noChangeArrowheads="1"/>
            </p:cNvPicPr>
            <p:nvPr/>
          </p:nvPicPr>
          <p:blipFill>
            <a:blip r:embed="rId27" cstate="email">
              <a:extLst>
                <a:ext uri="{28A0092B-C50C-407E-A947-70E740481C1C}">
                  <a14:useLocalDpi xmlns:a14="http://schemas.microsoft.com/office/drawing/2010/main"/>
                </a:ext>
              </a:extLst>
            </a:blip>
            <a:srcRect/>
            <a:stretch>
              <a:fillRect/>
            </a:stretch>
          </p:blipFill>
          <p:spPr bwMode="auto">
            <a:xfrm>
              <a:off x="6859284" y="4256346"/>
              <a:ext cx="849135" cy="849135"/>
            </a:xfrm>
            <a:prstGeom prst="ellipse">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4B3012DE-91FB-C82C-1134-B6771EBF8BA1}"/>
                </a:ext>
              </a:extLst>
            </p:cNvPr>
            <p:cNvPicPr>
              <a:picLocks noChangeAspect="1" noChangeArrowheads="1"/>
            </p:cNvPicPr>
            <p:nvPr/>
          </p:nvPicPr>
          <p:blipFill>
            <a:blip r:embed="rId28" cstate="email">
              <a:extLst>
                <a:ext uri="{28A0092B-C50C-407E-A947-70E740481C1C}">
                  <a14:useLocalDpi xmlns:a14="http://schemas.microsoft.com/office/drawing/2010/main"/>
                </a:ext>
              </a:extLst>
            </a:blip>
            <a:srcRect/>
            <a:stretch/>
          </p:blipFill>
          <p:spPr bwMode="auto">
            <a:xfrm>
              <a:off x="10632152" y="4256346"/>
              <a:ext cx="849135" cy="849135"/>
            </a:xfrm>
            <a:prstGeom prst="ellipse">
              <a:avLst/>
            </a:prstGeom>
            <a:noFill/>
            <a:extLst>
              <a:ext uri="{909E8E84-426E-40DD-AFC4-6F175D3DCCD1}">
                <a14:hiddenFill xmlns:a14="http://schemas.microsoft.com/office/drawing/2010/main">
                  <a:solidFill>
                    <a:srgbClr val="FFFFFF"/>
                  </a:solidFill>
                </a14:hiddenFill>
              </a:ext>
            </a:extLst>
          </p:spPr>
        </p:pic>
        <p:sp>
          <p:nvSpPr>
            <p:cNvPr id="18" name="Oval 17">
              <a:extLst>
                <a:ext uri="{FF2B5EF4-FFF2-40B4-BE49-F238E27FC236}">
                  <a16:creationId xmlns:a16="http://schemas.microsoft.com/office/drawing/2014/main" id="{2FAD0184-10D6-C1D0-BC8D-4FB91304440C}"/>
                </a:ext>
              </a:extLst>
            </p:cNvPr>
            <p:cNvSpPr/>
            <p:nvPr/>
          </p:nvSpPr>
          <p:spPr>
            <a:xfrm>
              <a:off x="8745090" y="4255717"/>
              <a:ext cx="850392" cy="850392"/>
            </a:xfrm>
            <a:prstGeom prst="ellipse">
              <a:avLst/>
            </a:prstGeom>
            <a:blipFill dpi="0" rotWithShape="1">
              <a:blip r:embed="rId29">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805218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diagram of a company&#10;&#10;Description automatically generated">
            <a:extLst>
              <a:ext uri="{FF2B5EF4-FFF2-40B4-BE49-F238E27FC236}">
                <a16:creationId xmlns:a16="http://schemas.microsoft.com/office/drawing/2014/main" id="{985D94F5-4F50-5266-6607-A64685E50E7C}"/>
              </a:ext>
            </a:extLst>
          </p:cNvPr>
          <p:cNvPicPr>
            <a:picLocks noChangeAspect="1"/>
          </p:cNvPicPr>
          <p:nvPr/>
        </p:nvPicPr>
        <p:blipFill rotWithShape="1">
          <a:blip r:embed="rId2"/>
          <a:srcRect l="1333"/>
          <a:stretch/>
        </p:blipFill>
        <p:spPr>
          <a:xfrm>
            <a:off x="20" y="10"/>
            <a:ext cx="12191980" cy="6857990"/>
          </a:xfrm>
          <a:prstGeom prst="rect">
            <a:avLst/>
          </a:prstGeom>
          <a:noFill/>
        </p:spPr>
      </p:pic>
    </p:spTree>
    <p:extLst>
      <p:ext uri="{BB962C8B-B14F-4D97-AF65-F5344CB8AC3E}">
        <p14:creationId xmlns:p14="http://schemas.microsoft.com/office/powerpoint/2010/main" val="3707260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iagram of a navigation system&#10;&#10;Description automatically generated">
            <a:extLst>
              <a:ext uri="{FF2B5EF4-FFF2-40B4-BE49-F238E27FC236}">
                <a16:creationId xmlns:a16="http://schemas.microsoft.com/office/drawing/2014/main" id="{F616611F-8DC6-D60B-0F83-039EA1330ED3}"/>
              </a:ext>
            </a:extLst>
          </p:cNvPr>
          <p:cNvPicPr>
            <a:picLocks noChangeAspect="1"/>
          </p:cNvPicPr>
          <p:nvPr/>
        </p:nvPicPr>
        <p:blipFill rotWithShape="1">
          <a:blip r:embed="rId2"/>
          <a:srcRect l="1778" r="1" b="1"/>
          <a:stretch/>
        </p:blipFill>
        <p:spPr>
          <a:xfrm>
            <a:off x="20" y="10"/>
            <a:ext cx="12191980" cy="6857990"/>
          </a:xfrm>
          <a:prstGeom prst="rect">
            <a:avLst/>
          </a:prstGeom>
          <a:noFill/>
        </p:spPr>
      </p:pic>
    </p:spTree>
    <p:extLst>
      <p:ext uri="{BB962C8B-B14F-4D97-AF65-F5344CB8AC3E}">
        <p14:creationId xmlns:p14="http://schemas.microsoft.com/office/powerpoint/2010/main" val="8200487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 shot of a screen&#10;&#10;Description automatically generated">
            <a:extLst>
              <a:ext uri="{FF2B5EF4-FFF2-40B4-BE49-F238E27FC236}">
                <a16:creationId xmlns:a16="http://schemas.microsoft.com/office/drawing/2014/main" id="{1BEFC0C6-ECF7-A620-F705-5F7A1A4201DF}"/>
              </a:ext>
            </a:extLst>
          </p:cNvPr>
          <p:cNvPicPr>
            <a:picLocks noChangeAspect="1"/>
          </p:cNvPicPr>
          <p:nvPr/>
        </p:nvPicPr>
        <p:blipFill rotWithShape="1">
          <a:blip r:embed="rId2"/>
          <a:srcRect r="1779" b="1"/>
          <a:stretch/>
        </p:blipFill>
        <p:spPr>
          <a:xfrm>
            <a:off x="20" y="10"/>
            <a:ext cx="12191980" cy="6857990"/>
          </a:xfrm>
          <a:prstGeom prst="rect">
            <a:avLst/>
          </a:prstGeom>
          <a:noFill/>
        </p:spPr>
      </p:pic>
    </p:spTree>
    <p:extLst>
      <p:ext uri="{BB962C8B-B14F-4D97-AF65-F5344CB8AC3E}">
        <p14:creationId xmlns:p14="http://schemas.microsoft.com/office/powerpoint/2010/main" val="36338469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ollage of a person working in a basement&#10;&#10;Description automatically generated">
            <a:extLst>
              <a:ext uri="{FF2B5EF4-FFF2-40B4-BE49-F238E27FC236}">
                <a16:creationId xmlns:a16="http://schemas.microsoft.com/office/drawing/2014/main" id="{79AD6B6B-0442-2A5B-80AD-4D5C26D3A255}"/>
              </a:ext>
            </a:extLst>
          </p:cNvPr>
          <p:cNvPicPr>
            <a:picLocks noChangeAspect="1"/>
          </p:cNvPicPr>
          <p:nvPr/>
        </p:nvPicPr>
        <p:blipFill rotWithShape="1">
          <a:blip r:embed="rId2"/>
          <a:srcRect l="2222" r="1" b="1"/>
          <a:stretch/>
        </p:blipFill>
        <p:spPr>
          <a:xfrm>
            <a:off x="20" y="10"/>
            <a:ext cx="12191980" cy="6857990"/>
          </a:xfrm>
          <a:prstGeom prst="rect">
            <a:avLst/>
          </a:prstGeom>
          <a:noFill/>
        </p:spPr>
      </p:pic>
    </p:spTree>
    <p:extLst>
      <p:ext uri="{BB962C8B-B14F-4D97-AF65-F5344CB8AC3E}">
        <p14:creationId xmlns:p14="http://schemas.microsoft.com/office/powerpoint/2010/main" val="31995310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house&#10;&#10;Description automatically generated">
            <a:extLst>
              <a:ext uri="{FF2B5EF4-FFF2-40B4-BE49-F238E27FC236}">
                <a16:creationId xmlns:a16="http://schemas.microsoft.com/office/drawing/2014/main" id="{1E533555-7193-58BA-0238-9F4F6F89F65F}"/>
              </a:ext>
            </a:extLst>
          </p:cNvPr>
          <p:cNvPicPr>
            <a:picLocks noChangeAspect="1"/>
          </p:cNvPicPr>
          <p:nvPr/>
        </p:nvPicPr>
        <p:blipFill>
          <a:blip r:embed="rId2"/>
          <a:stretch>
            <a:fillRect/>
          </a:stretch>
        </p:blipFill>
        <p:spPr>
          <a:xfrm>
            <a:off x="25121" y="179555"/>
            <a:ext cx="12168553" cy="6681434"/>
          </a:xfrm>
          <a:prstGeom prst="rect">
            <a:avLst/>
          </a:prstGeom>
        </p:spPr>
      </p:pic>
      <p:sp>
        <p:nvSpPr>
          <p:cNvPr id="6" name="Rectangle 5">
            <a:extLst>
              <a:ext uri="{FF2B5EF4-FFF2-40B4-BE49-F238E27FC236}">
                <a16:creationId xmlns:a16="http://schemas.microsoft.com/office/drawing/2014/main" id="{1CB2C0EA-1E13-632C-DD5E-367A9E025706}"/>
              </a:ext>
            </a:extLst>
          </p:cNvPr>
          <p:cNvSpPr/>
          <p:nvPr/>
        </p:nvSpPr>
        <p:spPr>
          <a:xfrm>
            <a:off x="2830285" y="87085"/>
            <a:ext cx="2743200" cy="53926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8293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CB2C0EA-1E13-632C-DD5E-367A9E025706}"/>
              </a:ext>
            </a:extLst>
          </p:cNvPr>
          <p:cNvSpPr/>
          <p:nvPr/>
        </p:nvSpPr>
        <p:spPr>
          <a:xfrm>
            <a:off x="2830285" y="87085"/>
            <a:ext cx="2743200" cy="53926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comparison of a house and a tree&#10;&#10;Description automatically generated">
            <a:extLst>
              <a:ext uri="{FF2B5EF4-FFF2-40B4-BE49-F238E27FC236}">
                <a16:creationId xmlns:a16="http://schemas.microsoft.com/office/drawing/2014/main" id="{6C949788-1712-E8E8-3393-013CB1FDD1B8}"/>
              </a:ext>
            </a:extLst>
          </p:cNvPr>
          <p:cNvPicPr>
            <a:picLocks noChangeAspect="1"/>
          </p:cNvPicPr>
          <p:nvPr/>
        </p:nvPicPr>
        <p:blipFill>
          <a:blip r:embed="rId2"/>
          <a:stretch>
            <a:fillRect/>
          </a:stretch>
        </p:blipFill>
        <p:spPr>
          <a:xfrm>
            <a:off x="-3286" y="-4998"/>
            <a:ext cx="12220753" cy="6810073"/>
          </a:xfrm>
          <a:prstGeom prst="rect">
            <a:avLst/>
          </a:prstGeom>
        </p:spPr>
      </p:pic>
    </p:spTree>
    <p:extLst>
      <p:ext uri="{BB962C8B-B14F-4D97-AF65-F5344CB8AC3E}">
        <p14:creationId xmlns:p14="http://schemas.microsoft.com/office/powerpoint/2010/main" val="4938147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CB2C0EA-1E13-632C-DD5E-367A9E025706}"/>
              </a:ext>
            </a:extLst>
          </p:cNvPr>
          <p:cNvSpPr/>
          <p:nvPr/>
        </p:nvSpPr>
        <p:spPr>
          <a:xfrm>
            <a:off x="2830285" y="87085"/>
            <a:ext cx="2743200" cy="53926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standing next to a heater&#10;&#10;Description automatically generated">
            <a:extLst>
              <a:ext uri="{FF2B5EF4-FFF2-40B4-BE49-F238E27FC236}">
                <a16:creationId xmlns:a16="http://schemas.microsoft.com/office/drawing/2014/main" id="{C152E1CE-0783-82A6-03D8-144817D2F7CC}"/>
              </a:ext>
            </a:extLst>
          </p:cNvPr>
          <p:cNvPicPr>
            <a:picLocks noChangeAspect="1"/>
          </p:cNvPicPr>
          <p:nvPr/>
        </p:nvPicPr>
        <p:blipFill>
          <a:blip r:embed="rId2"/>
          <a:stretch>
            <a:fillRect/>
          </a:stretch>
        </p:blipFill>
        <p:spPr>
          <a:xfrm>
            <a:off x="-6985" y="73706"/>
            <a:ext cx="12249508" cy="6723321"/>
          </a:xfrm>
          <a:prstGeom prst="rect">
            <a:avLst/>
          </a:prstGeom>
        </p:spPr>
      </p:pic>
    </p:spTree>
    <p:extLst>
      <p:ext uri="{BB962C8B-B14F-4D97-AF65-F5344CB8AC3E}">
        <p14:creationId xmlns:p14="http://schemas.microsoft.com/office/powerpoint/2010/main" val="3999323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CB2C0EA-1E13-632C-DD5E-367A9E025706}"/>
              </a:ext>
            </a:extLst>
          </p:cNvPr>
          <p:cNvSpPr/>
          <p:nvPr/>
        </p:nvSpPr>
        <p:spPr>
          <a:xfrm>
            <a:off x="2830285" y="87085"/>
            <a:ext cx="2743200" cy="53926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close-up of a business card&#10;&#10;Description automatically generated">
            <a:extLst>
              <a:ext uri="{FF2B5EF4-FFF2-40B4-BE49-F238E27FC236}">
                <a16:creationId xmlns:a16="http://schemas.microsoft.com/office/drawing/2014/main" id="{99DC536E-8438-55CD-5E72-5CC3E1F9C89D}"/>
              </a:ext>
            </a:extLst>
          </p:cNvPr>
          <p:cNvPicPr>
            <a:picLocks noChangeAspect="1"/>
          </p:cNvPicPr>
          <p:nvPr/>
        </p:nvPicPr>
        <p:blipFill>
          <a:blip r:embed="rId2"/>
          <a:stretch>
            <a:fillRect/>
          </a:stretch>
        </p:blipFill>
        <p:spPr>
          <a:xfrm>
            <a:off x="-32864" y="7120"/>
            <a:ext cx="12522680" cy="6867584"/>
          </a:xfrm>
          <a:prstGeom prst="rect">
            <a:avLst/>
          </a:prstGeom>
        </p:spPr>
      </p:pic>
    </p:spTree>
    <p:extLst>
      <p:ext uri="{BB962C8B-B14F-4D97-AF65-F5344CB8AC3E}">
        <p14:creationId xmlns:p14="http://schemas.microsoft.com/office/powerpoint/2010/main" val="18760327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F0E95-4A76-23CF-0497-2786B338A609}"/>
              </a:ext>
            </a:extLst>
          </p:cNvPr>
          <p:cNvSpPr>
            <a:spLocks noGrp="1"/>
          </p:cNvSpPr>
          <p:nvPr>
            <p:ph type="title"/>
          </p:nvPr>
        </p:nvSpPr>
        <p:spPr>
          <a:xfrm>
            <a:off x="838200" y="826049"/>
            <a:ext cx="10515600" cy="1325563"/>
          </a:xfrm>
        </p:spPr>
        <p:txBody>
          <a:bodyPr>
            <a:normAutofit fontScale="90000"/>
          </a:bodyPr>
          <a:lstStyle/>
          <a:p>
            <a:r>
              <a:rPr lang="en-US" sz="5800">
                <a:solidFill>
                  <a:schemeClr val="accent1"/>
                </a:solidFill>
              </a:rPr>
              <a:t>Case Study #2: NYC Accelerator</a:t>
            </a:r>
            <a:r>
              <a:rPr lang="en-US">
                <a:solidFill>
                  <a:schemeClr val="accent1"/>
                </a:solidFill>
              </a:rPr>
              <a:t>	</a:t>
            </a:r>
          </a:p>
        </p:txBody>
      </p:sp>
      <p:sp>
        <p:nvSpPr>
          <p:cNvPr id="12" name="TextBox 11">
            <a:extLst>
              <a:ext uri="{FF2B5EF4-FFF2-40B4-BE49-F238E27FC236}">
                <a16:creationId xmlns:a16="http://schemas.microsoft.com/office/drawing/2014/main" id="{7267D1AB-BC35-167A-E153-D3A3207CFED3}"/>
              </a:ext>
            </a:extLst>
          </p:cNvPr>
          <p:cNvSpPr txBox="1"/>
          <p:nvPr/>
        </p:nvSpPr>
        <p:spPr>
          <a:xfrm>
            <a:off x="3510024" y="3682201"/>
            <a:ext cx="8145682" cy="1569660"/>
          </a:xfrm>
          <a:prstGeom prst="rect">
            <a:avLst/>
          </a:prstGeom>
          <a:noFill/>
        </p:spPr>
        <p:txBody>
          <a:bodyPr wrap="square">
            <a:spAutoFit/>
          </a:bodyPr>
          <a:lstStyle/>
          <a:p>
            <a:pPr marL="0" indent="0">
              <a:buFont typeface="Arial" panose="020B0604020202020204" pitchFamily="34" charset="0"/>
              <a:buNone/>
            </a:pPr>
            <a:r>
              <a:rPr lang="en-US" sz="3200" b="1">
                <a:solidFill>
                  <a:schemeClr val="accent1"/>
                </a:solidFill>
              </a:rPr>
              <a:t>Simon Mugo</a:t>
            </a:r>
          </a:p>
          <a:p>
            <a:pPr marL="0" indent="0">
              <a:buFont typeface="Arial" panose="020B0604020202020204" pitchFamily="34" charset="0"/>
              <a:buNone/>
            </a:pPr>
            <a:r>
              <a:rPr lang="en-US" sz="3200" b="1">
                <a:solidFill>
                  <a:schemeClr val="accent1"/>
                </a:solidFill>
              </a:rPr>
              <a:t>Program Manager</a:t>
            </a:r>
          </a:p>
          <a:p>
            <a:pPr marL="0" indent="0">
              <a:buFont typeface="Arial" panose="020B0604020202020204" pitchFamily="34" charset="0"/>
              <a:buNone/>
            </a:pPr>
            <a:r>
              <a:rPr lang="en-US" sz="3200" b="1">
                <a:solidFill>
                  <a:schemeClr val="accent1"/>
                </a:solidFill>
              </a:rPr>
              <a:t>NYC Accelerator</a:t>
            </a:r>
          </a:p>
        </p:txBody>
      </p:sp>
      <p:pic>
        <p:nvPicPr>
          <p:cNvPr id="4" name="Picture 3" descr="A person wearing glasses and a suit&#10;&#10;Description automatically generated">
            <a:extLst>
              <a:ext uri="{FF2B5EF4-FFF2-40B4-BE49-F238E27FC236}">
                <a16:creationId xmlns:a16="http://schemas.microsoft.com/office/drawing/2014/main" id="{758139D5-9DCC-CB87-06B0-13006811F5FB}"/>
              </a:ext>
            </a:extLst>
          </p:cNvPr>
          <p:cNvPicPr>
            <a:picLocks noChangeAspect="1"/>
          </p:cNvPicPr>
          <p:nvPr/>
        </p:nvPicPr>
        <p:blipFill>
          <a:blip r:embed="rId3"/>
          <a:stretch>
            <a:fillRect/>
          </a:stretch>
        </p:blipFill>
        <p:spPr>
          <a:xfrm>
            <a:off x="838200" y="3326782"/>
            <a:ext cx="2356413" cy="2356413"/>
          </a:xfrm>
          <a:prstGeom prst="ellipse">
            <a:avLst/>
          </a:prstGeom>
          <a:ln w="38100">
            <a:solidFill>
              <a:schemeClr val="accent2">
                <a:lumMod val="20000"/>
                <a:lumOff val="80000"/>
              </a:schemeClr>
            </a:solidFill>
          </a:ln>
        </p:spPr>
      </p:pic>
      <p:sp>
        <p:nvSpPr>
          <p:cNvPr id="5" name="Title 1">
            <a:extLst>
              <a:ext uri="{FF2B5EF4-FFF2-40B4-BE49-F238E27FC236}">
                <a16:creationId xmlns:a16="http://schemas.microsoft.com/office/drawing/2014/main" id="{52211909-B846-3F56-9A84-7E2D5C66F0B0}"/>
              </a:ext>
            </a:extLst>
          </p:cNvPr>
          <p:cNvSpPr txBox="1">
            <a:spLocks/>
          </p:cNvSpPr>
          <p:nvPr/>
        </p:nvSpPr>
        <p:spPr>
          <a:xfrm>
            <a:off x="932592" y="1490146"/>
            <a:ext cx="10515600" cy="1937860"/>
          </a:xfrm>
          <a:prstGeom prst="rect">
            <a:avLst/>
          </a:prstGeom>
        </p:spPr>
        <p:txBody>
          <a:bodyPr vert="horz" lIns="91440" tIns="45720" rIns="91440" bIns="45720" rtlCol="0" anchor="ctr">
            <a:normAutofit fontScale="97500"/>
          </a:bodyPr>
          <a:lstStyle>
            <a:lvl1pPr algn="l" defTabSz="887553" rtl="0" eaLnBrk="1" latinLnBrk="0" hangingPunct="1">
              <a:lnSpc>
                <a:spcPct val="90000"/>
              </a:lnSpc>
              <a:spcBef>
                <a:spcPct val="0"/>
              </a:spcBef>
              <a:buNone/>
              <a:defRPr sz="3883" b="1" i="0" kern="1200">
                <a:solidFill>
                  <a:schemeClr val="tx1"/>
                </a:solidFill>
                <a:latin typeface="Ubuntu" panose="020B0604020202020204" pitchFamily="34" charset="0"/>
                <a:ea typeface="Ubuntu" panose="020B0604020202020204" pitchFamily="34" charset="0"/>
                <a:cs typeface="Ubuntu" panose="020B0604020202020204" pitchFamily="34" charset="0"/>
              </a:defRPr>
            </a:lvl1pPr>
          </a:lstStyle>
          <a:p>
            <a:r>
              <a:rPr lang="en-US" sz="2400">
                <a:solidFill>
                  <a:schemeClr val="accent1"/>
                </a:solidFill>
                <a:latin typeface="Ubuntu"/>
              </a:rPr>
              <a:t>Playbook Location: </a:t>
            </a:r>
            <a:endParaRPr lang="en-US">
              <a:solidFill>
                <a:schemeClr val="accent1"/>
              </a:solidFill>
              <a:latin typeface="Ubuntu"/>
            </a:endParaRPr>
          </a:p>
          <a:p>
            <a:pPr marL="342900" indent="-342900">
              <a:buFont typeface="Arial"/>
              <a:buChar char="•"/>
            </a:pPr>
            <a:r>
              <a:rPr lang="en-US" sz="2400">
                <a:solidFill>
                  <a:schemeClr val="accent1"/>
                </a:solidFill>
                <a:latin typeface="Ubuntu"/>
              </a:rPr>
              <a:t>Section 3: </a:t>
            </a:r>
            <a:r>
              <a:rPr lang="en-US" sz="2400" b="0">
                <a:solidFill>
                  <a:schemeClr val="accent1"/>
                </a:solidFill>
                <a:latin typeface="Ubuntu"/>
              </a:rPr>
              <a:t>Crafting a Well-Designed and Equitable Program</a:t>
            </a:r>
            <a:endParaRPr lang="en-US" b="0">
              <a:solidFill>
                <a:schemeClr val="accent1"/>
              </a:solidFill>
            </a:endParaRPr>
          </a:p>
          <a:p>
            <a:pPr marL="342900" indent="-342900">
              <a:buFont typeface="Arial"/>
              <a:buChar char="•"/>
            </a:pPr>
            <a:r>
              <a:rPr lang="en-US" sz="2400">
                <a:solidFill>
                  <a:schemeClr val="accent1"/>
                </a:solidFill>
                <a:latin typeface="Ubuntu"/>
              </a:rPr>
              <a:t>Action 6: </a:t>
            </a:r>
            <a:r>
              <a:rPr lang="en-US" sz="2400" b="0">
                <a:solidFill>
                  <a:schemeClr val="accent1"/>
                </a:solidFill>
                <a:latin typeface="Ubuntu"/>
              </a:rPr>
              <a:t>Create an easy-to-use program intake, participation, and support process</a:t>
            </a:r>
            <a:endParaRPr lang="en-US" sz="2400" b="0">
              <a:solidFill>
                <a:schemeClr val="accent1"/>
              </a:solidFill>
            </a:endParaRPr>
          </a:p>
        </p:txBody>
      </p:sp>
    </p:spTree>
    <p:extLst>
      <p:ext uri="{BB962C8B-B14F-4D97-AF65-F5344CB8AC3E}">
        <p14:creationId xmlns:p14="http://schemas.microsoft.com/office/powerpoint/2010/main" val="42778209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B9888-EAA2-C0B0-62A8-C9821B8FC3E2}"/>
              </a:ext>
            </a:extLst>
          </p:cNvPr>
          <p:cNvSpPr>
            <a:spLocks noGrp="1"/>
          </p:cNvSpPr>
          <p:nvPr>
            <p:ph type="title"/>
          </p:nvPr>
        </p:nvSpPr>
        <p:spPr/>
        <p:txBody>
          <a:bodyPr/>
          <a:lstStyle/>
          <a:p>
            <a:r>
              <a:rPr lang="en-US"/>
              <a:t>NYC Accelerator Program</a:t>
            </a:r>
          </a:p>
        </p:txBody>
      </p:sp>
      <p:sp>
        <p:nvSpPr>
          <p:cNvPr id="4" name="TextBox 3">
            <a:extLst>
              <a:ext uri="{FF2B5EF4-FFF2-40B4-BE49-F238E27FC236}">
                <a16:creationId xmlns:a16="http://schemas.microsoft.com/office/drawing/2014/main" id="{C4567929-AC6C-F401-D0D5-0283902042CF}"/>
              </a:ext>
            </a:extLst>
          </p:cNvPr>
          <p:cNvSpPr txBox="1"/>
          <p:nvPr/>
        </p:nvSpPr>
        <p:spPr>
          <a:xfrm>
            <a:off x="1311237" y="5486399"/>
            <a:ext cx="3555973" cy="923330"/>
          </a:xfrm>
          <a:prstGeom prst="rect">
            <a:avLst/>
          </a:prstGeom>
          <a:noFill/>
        </p:spPr>
        <p:txBody>
          <a:bodyPr wrap="none" rtlCol="0">
            <a:spAutoFit/>
          </a:bodyPr>
          <a:lstStyle/>
          <a:p>
            <a:r>
              <a:rPr lang="en-US">
                <a:solidFill>
                  <a:schemeClr val="bg1"/>
                </a:solidFill>
              </a:rPr>
              <a:t>Presented by:</a:t>
            </a:r>
          </a:p>
          <a:p>
            <a:r>
              <a:rPr lang="en-US" b="1">
                <a:solidFill>
                  <a:schemeClr val="bg1"/>
                </a:solidFill>
              </a:rPr>
              <a:t>Simon Mugo</a:t>
            </a:r>
          </a:p>
          <a:p>
            <a:r>
              <a:rPr lang="en-US">
                <a:solidFill>
                  <a:schemeClr val="bg1"/>
                </a:solidFill>
              </a:rPr>
              <a:t>Program Manager - NYC Accelerator</a:t>
            </a:r>
          </a:p>
        </p:txBody>
      </p:sp>
      <p:pic>
        <p:nvPicPr>
          <p:cNvPr id="6" name="Picture 5" descr="A white text on a black background&#10;&#10;Description automatically generated">
            <a:extLst>
              <a:ext uri="{FF2B5EF4-FFF2-40B4-BE49-F238E27FC236}">
                <a16:creationId xmlns:a16="http://schemas.microsoft.com/office/drawing/2014/main" id="{70FB087A-9406-40CB-B9CB-08162F0ADCF2}"/>
              </a:ext>
            </a:extLst>
          </p:cNvPr>
          <p:cNvPicPr>
            <a:picLocks noChangeAspect="1"/>
          </p:cNvPicPr>
          <p:nvPr/>
        </p:nvPicPr>
        <p:blipFill>
          <a:blip r:embed="rId3"/>
          <a:stretch>
            <a:fillRect/>
          </a:stretch>
        </p:blipFill>
        <p:spPr>
          <a:xfrm>
            <a:off x="5337714" y="1673142"/>
            <a:ext cx="1987996" cy="738344"/>
          </a:xfrm>
          <a:prstGeom prst="rect">
            <a:avLst/>
          </a:prstGeom>
        </p:spPr>
      </p:pic>
      <p:pic>
        <p:nvPicPr>
          <p:cNvPr id="8" name="Picture 7" descr="A logo with white text&#10;&#10;Description automatically generated">
            <a:extLst>
              <a:ext uri="{FF2B5EF4-FFF2-40B4-BE49-F238E27FC236}">
                <a16:creationId xmlns:a16="http://schemas.microsoft.com/office/drawing/2014/main" id="{0910910D-FF3A-6113-4D0D-EDC056CD6FD7}"/>
              </a:ext>
            </a:extLst>
          </p:cNvPr>
          <p:cNvPicPr>
            <a:picLocks noChangeAspect="1"/>
          </p:cNvPicPr>
          <p:nvPr/>
        </p:nvPicPr>
        <p:blipFill>
          <a:blip r:embed="rId4"/>
          <a:stretch>
            <a:fillRect/>
          </a:stretch>
        </p:blipFill>
        <p:spPr>
          <a:xfrm>
            <a:off x="368773" y="5563748"/>
            <a:ext cx="942464" cy="768632"/>
          </a:xfrm>
          <a:prstGeom prst="rect">
            <a:avLst/>
          </a:prstGeom>
        </p:spPr>
      </p:pic>
    </p:spTree>
    <p:extLst>
      <p:ext uri="{BB962C8B-B14F-4D97-AF65-F5344CB8AC3E}">
        <p14:creationId xmlns:p14="http://schemas.microsoft.com/office/powerpoint/2010/main" val="2873389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hidden="1">
            <a:extLst>
              <a:ext uri="{FF2B5EF4-FFF2-40B4-BE49-F238E27FC236}">
                <a16:creationId xmlns:a16="http://schemas.microsoft.com/office/drawing/2014/main" id="{7905A979-CDE3-CC60-5332-E5DC04EB582B}"/>
              </a:ext>
            </a:extLst>
          </p:cNvPr>
          <p:cNvSpPr>
            <a:spLocks noGrp="1"/>
          </p:cNvSpPr>
          <p:nvPr>
            <p:ph type="sldNum" sz="quarter" idx="4294967295"/>
          </p:nvPr>
        </p:nvSpPr>
        <p:spPr>
          <a:xfrm>
            <a:off x="8610600" y="6356352"/>
            <a:ext cx="2743200" cy="365125"/>
          </a:xfrm>
          <a:prstGeom prst="rect">
            <a:avLst/>
          </a:prstGeom>
        </p:spPr>
        <p:txBody>
          <a:bodyPr vert="horz" lIns="91440" tIns="45720" rIns="91440" bIns="45720" rtlCol="0" anchor="ctr"/>
          <a:lstStyle>
            <a:defPPr>
              <a:defRPr lang="en-US"/>
            </a:defPPr>
            <a:lvl1pPr marL="0" algn="r" defTabSz="914293" rtl="0" eaLnBrk="1" latinLnBrk="0" hangingPunct="1">
              <a:defRPr sz="1165" kern="1200">
                <a:solidFill>
                  <a:schemeClr val="tx1">
                    <a:tint val="75000"/>
                  </a:schemeClr>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a:lstStyle>
          <a:p>
            <a:pPr>
              <a:spcAft>
                <a:spcPts val="600"/>
              </a:spcAft>
            </a:pPr>
            <a:fld id="{60641A2E-FF50-454A-B4A3-DC6D1DD01D91}" type="slidenum">
              <a:rPr lang="en-US" smtClean="0"/>
              <a:pPr>
                <a:spcAft>
                  <a:spcPts val="600"/>
                </a:spcAft>
              </a:pPr>
              <a:t>3</a:t>
            </a:fld>
            <a:endParaRPr lang="en-US"/>
          </a:p>
        </p:txBody>
      </p:sp>
      <p:pic>
        <p:nvPicPr>
          <p:cNvPr id="4" name="Picture 3" descr="A cartoon of a neighborhood&#10;&#10;Description automatically generated with medium confidence">
            <a:extLst>
              <a:ext uri="{FF2B5EF4-FFF2-40B4-BE49-F238E27FC236}">
                <a16:creationId xmlns:a16="http://schemas.microsoft.com/office/drawing/2014/main" id="{A3F64F82-9A7C-6EC0-B558-1E2E197172BF}"/>
              </a:ext>
            </a:extLst>
          </p:cNvPr>
          <p:cNvPicPr>
            <a:picLocks noChangeAspect="1"/>
          </p:cNvPicPr>
          <p:nvPr/>
        </p:nvPicPr>
        <p:blipFill>
          <a:blip r:embed="rId2"/>
          <a:stretch>
            <a:fillRect/>
          </a:stretch>
        </p:blipFill>
        <p:spPr>
          <a:xfrm>
            <a:off x="0" y="0"/>
            <a:ext cx="12252960" cy="6858000"/>
          </a:xfrm>
          <a:prstGeom prst="rect">
            <a:avLst/>
          </a:prstGeom>
        </p:spPr>
      </p:pic>
    </p:spTree>
    <p:extLst>
      <p:ext uri="{BB962C8B-B14F-4D97-AF65-F5344CB8AC3E}">
        <p14:creationId xmlns:p14="http://schemas.microsoft.com/office/powerpoint/2010/main" val="21472453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F0E95-4A76-23CF-0497-2786B338A609}"/>
              </a:ext>
            </a:extLst>
          </p:cNvPr>
          <p:cNvSpPr>
            <a:spLocks noGrp="1"/>
          </p:cNvSpPr>
          <p:nvPr>
            <p:ph type="title"/>
          </p:nvPr>
        </p:nvSpPr>
        <p:spPr>
          <a:xfrm>
            <a:off x="838199" y="365128"/>
            <a:ext cx="10986179" cy="1325563"/>
          </a:xfrm>
        </p:spPr>
        <p:txBody>
          <a:bodyPr/>
          <a:lstStyle/>
          <a:p>
            <a:r>
              <a:rPr lang="en-US"/>
              <a:t>New York City’s Pathway to Decarbonization</a:t>
            </a:r>
          </a:p>
        </p:txBody>
      </p:sp>
      <p:sp>
        <p:nvSpPr>
          <p:cNvPr id="3" name="Content Placeholder 2">
            <a:extLst>
              <a:ext uri="{FF2B5EF4-FFF2-40B4-BE49-F238E27FC236}">
                <a16:creationId xmlns:a16="http://schemas.microsoft.com/office/drawing/2014/main" id="{873BE152-1A39-5354-9A09-2F140F790B36}"/>
              </a:ext>
            </a:extLst>
          </p:cNvPr>
          <p:cNvSpPr>
            <a:spLocks noGrp="1"/>
          </p:cNvSpPr>
          <p:nvPr>
            <p:ph idx="1"/>
          </p:nvPr>
        </p:nvSpPr>
        <p:spPr>
          <a:xfrm>
            <a:off x="838200" y="1851751"/>
            <a:ext cx="5883687" cy="4139746"/>
          </a:xfrm>
        </p:spPr>
        <p:txBody>
          <a:bodyPr>
            <a:normAutofit lnSpcReduction="10000"/>
          </a:bodyPr>
          <a:lstStyle/>
          <a:p>
            <a:r>
              <a:rPr lang="en-US"/>
              <a:t>68% of New York City’s emissions come from buildings </a:t>
            </a:r>
          </a:p>
          <a:p>
            <a:r>
              <a:rPr lang="en-US"/>
              <a:t>90% of New York City buildings will still be here in 2050</a:t>
            </a:r>
          </a:p>
          <a:p>
            <a:r>
              <a:rPr lang="en-US"/>
              <a:t>New York City aims to be carbon neutral by 2050</a:t>
            </a:r>
          </a:p>
          <a:p>
            <a:pPr lvl="1"/>
            <a:r>
              <a:rPr lang="en-US">
                <a:latin typeface="Ubuntu" panose="020B0504030602030204" pitchFamily="34" charset="0"/>
              </a:rPr>
              <a:t>Building decarbonization policies</a:t>
            </a:r>
          </a:p>
          <a:p>
            <a:pPr lvl="1"/>
            <a:r>
              <a:rPr lang="en-US">
                <a:latin typeface="Ubuntu" panose="020B0504030602030204" pitchFamily="34" charset="0"/>
              </a:rPr>
              <a:t>Free technical assistance ​</a:t>
            </a:r>
          </a:p>
          <a:p>
            <a:pPr lvl="1"/>
            <a:r>
              <a:rPr lang="en-US">
                <a:latin typeface="Ubuntu" panose="020B0504030602030204" pitchFamily="34" charset="0"/>
              </a:rPr>
              <a:t>Economic development ​</a:t>
            </a:r>
          </a:p>
          <a:p>
            <a:pPr lvl="1"/>
            <a:r>
              <a:rPr lang="en-US">
                <a:latin typeface="Ubuntu" panose="020B0504030602030204" pitchFamily="34" charset="0"/>
              </a:rPr>
              <a:t>Equitable transition away from fossil fuels</a:t>
            </a:r>
          </a:p>
        </p:txBody>
      </p:sp>
      <p:pic>
        <p:nvPicPr>
          <p:cNvPr id="4" name="Picture 3">
            <a:extLst>
              <a:ext uri="{FF2B5EF4-FFF2-40B4-BE49-F238E27FC236}">
                <a16:creationId xmlns:a16="http://schemas.microsoft.com/office/drawing/2014/main" id="{6E8637DD-E8F0-FCC0-8030-BA15BA74F465}"/>
              </a:ext>
            </a:extLst>
          </p:cNvPr>
          <p:cNvPicPr>
            <a:picLocks noChangeAspect="1"/>
          </p:cNvPicPr>
          <p:nvPr/>
        </p:nvPicPr>
        <p:blipFill>
          <a:blip r:embed="rId2"/>
          <a:stretch>
            <a:fillRect/>
          </a:stretch>
        </p:blipFill>
        <p:spPr>
          <a:xfrm>
            <a:off x="6721886" y="1851751"/>
            <a:ext cx="5470113" cy="3888918"/>
          </a:xfrm>
          <a:prstGeom prst="rect">
            <a:avLst/>
          </a:prstGeom>
        </p:spPr>
      </p:pic>
    </p:spTree>
    <p:extLst>
      <p:ext uri="{BB962C8B-B14F-4D97-AF65-F5344CB8AC3E}">
        <p14:creationId xmlns:p14="http://schemas.microsoft.com/office/powerpoint/2010/main" val="7220749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33D8B-E795-4629-959C-B8777CC98E50}"/>
              </a:ext>
            </a:extLst>
          </p:cNvPr>
          <p:cNvSpPr>
            <a:spLocks noGrp="1"/>
          </p:cNvSpPr>
          <p:nvPr>
            <p:ph type="title"/>
          </p:nvPr>
        </p:nvSpPr>
        <p:spPr/>
        <p:txBody>
          <a:bodyPr/>
          <a:lstStyle/>
          <a:p>
            <a:r>
              <a:rPr lang="en-US"/>
              <a:t>NYC Policy + ICF-led Support Programs </a:t>
            </a:r>
          </a:p>
        </p:txBody>
      </p:sp>
      <p:sp>
        <p:nvSpPr>
          <p:cNvPr id="3" name="Content Placeholder 2">
            <a:extLst>
              <a:ext uri="{FF2B5EF4-FFF2-40B4-BE49-F238E27FC236}">
                <a16:creationId xmlns:a16="http://schemas.microsoft.com/office/drawing/2014/main" id="{3512C067-13B5-83EC-B455-BC6001D851A8}"/>
              </a:ext>
            </a:extLst>
          </p:cNvPr>
          <p:cNvSpPr>
            <a:spLocks noGrp="1"/>
          </p:cNvSpPr>
          <p:nvPr>
            <p:ph idx="1"/>
          </p:nvPr>
        </p:nvSpPr>
        <p:spPr>
          <a:xfrm>
            <a:off x="838200" y="1825625"/>
            <a:ext cx="5841806" cy="4139746"/>
          </a:xfrm>
        </p:spPr>
        <p:txBody>
          <a:bodyPr>
            <a:normAutofit fontScale="92500" lnSpcReduction="20000"/>
          </a:bodyPr>
          <a:lstStyle/>
          <a:p>
            <a:pPr>
              <a:lnSpc>
                <a:spcPct val="120000"/>
              </a:lnSpc>
            </a:pPr>
            <a:r>
              <a:rPr lang="en-US"/>
              <a:t>Heavy Heating Oil Phase Out (2012-2015) </a:t>
            </a:r>
          </a:p>
          <a:p>
            <a:pPr lvl="1">
              <a:lnSpc>
                <a:spcPct val="120000"/>
              </a:lnSpc>
            </a:pPr>
            <a:r>
              <a:rPr lang="en-US">
                <a:solidFill>
                  <a:srgbClr val="3792C8"/>
                </a:solidFill>
              </a:rPr>
              <a:t>NYC Clean Heat Program: 2012-2015</a:t>
            </a:r>
          </a:p>
          <a:p>
            <a:pPr>
              <a:lnSpc>
                <a:spcPct val="120000"/>
              </a:lnSpc>
            </a:pPr>
            <a:r>
              <a:rPr lang="en-US"/>
              <a:t>Audits &amp; Retro-commissioning (~2013)</a:t>
            </a:r>
          </a:p>
          <a:p>
            <a:pPr lvl="1">
              <a:lnSpc>
                <a:spcPct val="120000"/>
              </a:lnSpc>
            </a:pPr>
            <a:r>
              <a:rPr lang="en-US">
                <a:solidFill>
                  <a:srgbClr val="3792C8"/>
                </a:solidFill>
              </a:rPr>
              <a:t>NYC Retrofit Accelerator Program: 2015-2019</a:t>
            </a:r>
          </a:p>
          <a:p>
            <a:pPr>
              <a:lnSpc>
                <a:spcPct val="120000"/>
              </a:lnSpc>
            </a:pPr>
            <a:r>
              <a:rPr lang="en-US"/>
              <a:t>Building Performance Standards (~2025)</a:t>
            </a:r>
          </a:p>
          <a:p>
            <a:pPr lvl="1">
              <a:lnSpc>
                <a:spcPct val="120000"/>
              </a:lnSpc>
            </a:pPr>
            <a:r>
              <a:rPr lang="en-US">
                <a:solidFill>
                  <a:srgbClr val="3792C8"/>
                </a:solidFill>
              </a:rPr>
              <a:t>NYC Accelerator Program: 2019-present </a:t>
            </a:r>
          </a:p>
          <a:p>
            <a:endParaRPr lang="en-US"/>
          </a:p>
        </p:txBody>
      </p:sp>
      <p:pic>
        <p:nvPicPr>
          <p:cNvPr id="4" name="Picture 3" descr="A screenshot of a computer&#10;&#10;Description automatically generated">
            <a:extLst>
              <a:ext uri="{FF2B5EF4-FFF2-40B4-BE49-F238E27FC236}">
                <a16:creationId xmlns:a16="http://schemas.microsoft.com/office/drawing/2014/main" id="{BFB9DA28-DFF0-5504-22C5-491D6891A3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2875" y="1690691"/>
            <a:ext cx="4881674" cy="1781904"/>
          </a:xfrm>
          <a:prstGeom prst="rect">
            <a:avLst/>
          </a:prstGeom>
        </p:spPr>
      </p:pic>
      <p:pic>
        <p:nvPicPr>
          <p:cNvPr id="5" name="Picture 4" descr="A map of a city&#10;&#10;Description automatically generated">
            <a:extLst>
              <a:ext uri="{FF2B5EF4-FFF2-40B4-BE49-F238E27FC236}">
                <a16:creationId xmlns:a16="http://schemas.microsoft.com/office/drawing/2014/main" id="{B2053F0F-B45D-7E6B-48C7-E070CD659B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2875" y="3472595"/>
            <a:ext cx="4877734" cy="2588580"/>
          </a:xfrm>
          <a:prstGeom prst="rect">
            <a:avLst/>
          </a:prstGeom>
        </p:spPr>
      </p:pic>
    </p:spTree>
    <p:extLst>
      <p:ext uri="{BB962C8B-B14F-4D97-AF65-F5344CB8AC3E}">
        <p14:creationId xmlns:p14="http://schemas.microsoft.com/office/powerpoint/2010/main" val="38059962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F0E95-4A76-23CF-0497-2786B338A609}"/>
              </a:ext>
            </a:extLst>
          </p:cNvPr>
          <p:cNvSpPr>
            <a:spLocks noGrp="1"/>
          </p:cNvSpPr>
          <p:nvPr>
            <p:ph type="title"/>
          </p:nvPr>
        </p:nvSpPr>
        <p:spPr/>
        <p:txBody>
          <a:bodyPr/>
          <a:lstStyle/>
          <a:p>
            <a:r>
              <a:rPr lang="en-US"/>
              <a:t>What is NYC Accelerator?​</a:t>
            </a:r>
          </a:p>
        </p:txBody>
      </p:sp>
      <p:sp>
        <p:nvSpPr>
          <p:cNvPr id="5" name="Content Placeholder 4">
            <a:extLst>
              <a:ext uri="{FF2B5EF4-FFF2-40B4-BE49-F238E27FC236}">
                <a16:creationId xmlns:a16="http://schemas.microsoft.com/office/drawing/2014/main" id="{23A263F2-9143-93C4-64E2-A6B42677F01D}"/>
              </a:ext>
            </a:extLst>
          </p:cNvPr>
          <p:cNvSpPr txBox="1">
            <a:spLocks/>
          </p:cNvSpPr>
          <p:nvPr/>
        </p:nvSpPr>
        <p:spPr>
          <a:xfrm>
            <a:off x="838200" y="1690692"/>
            <a:ext cx="7175015" cy="4619366"/>
          </a:xfrm>
          <a:prstGeom prst="rect">
            <a:avLst/>
          </a:prstGeom>
        </p:spPr>
        <p:txBody>
          <a:bodyPr vert="horz" lIns="91440" tIns="45720" rIns="91440" bIns="45720" rtlCol="0" anchor="t">
            <a:normAutofit/>
          </a:bodyPr>
          <a:lstStyle>
            <a:lvl1pPr marL="221888" indent="-221888" algn="l" defTabSz="887553" rtl="0" eaLnBrk="1" latinLnBrk="0" hangingPunct="1">
              <a:lnSpc>
                <a:spcPct val="90000"/>
              </a:lnSpc>
              <a:spcBef>
                <a:spcPts val="971"/>
              </a:spcBef>
              <a:buFont typeface="Arial" panose="020B0604020202020204" pitchFamily="34" charset="0"/>
              <a:buChar char="•"/>
              <a:defRPr sz="2824" b="0" i="0" kern="1200">
                <a:solidFill>
                  <a:schemeClr val="tx1"/>
                </a:solidFill>
                <a:latin typeface="Ubuntu" panose="020B0504030602030204" pitchFamily="34" charset="0"/>
                <a:ea typeface="Ubuntu" panose="020B0504030602030204" pitchFamily="34" charset="0"/>
                <a:cs typeface="Ubuntu" panose="020B0504030602030204" pitchFamily="34" charset="0"/>
              </a:defRPr>
            </a:lvl1pPr>
            <a:lvl2pPr marL="665665" indent="-221888" algn="l" defTabSz="887553" rtl="0" eaLnBrk="1" latinLnBrk="0" hangingPunct="1">
              <a:lnSpc>
                <a:spcPct val="90000"/>
              </a:lnSpc>
              <a:spcBef>
                <a:spcPts val="485"/>
              </a:spcBef>
              <a:buFont typeface="Arial" panose="020B0604020202020204" pitchFamily="34" charset="0"/>
              <a:buChar char="•"/>
              <a:defRPr sz="2118" kern="1200">
                <a:solidFill>
                  <a:schemeClr val="tx1"/>
                </a:solidFill>
                <a:latin typeface="Ubuntu" panose="020B0504030602030204" pitchFamily="34" charset="0"/>
                <a:ea typeface="Ubuntu" panose="020B0504030602030204" pitchFamily="34" charset="0"/>
                <a:cs typeface="Ubuntu" panose="020B0504030602030204" pitchFamily="34" charset="0"/>
              </a:defRPr>
            </a:lvl2pPr>
            <a:lvl3pPr marL="1109442" indent="-221888" algn="l" defTabSz="887553" rtl="0" eaLnBrk="1" latinLnBrk="0" hangingPunct="1">
              <a:lnSpc>
                <a:spcPct val="90000"/>
              </a:lnSpc>
              <a:spcBef>
                <a:spcPts val="485"/>
              </a:spcBef>
              <a:buFont typeface="Arial" panose="020B0604020202020204" pitchFamily="34" charset="0"/>
              <a:buChar char="•"/>
              <a:defRPr sz="1588" kern="1200">
                <a:solidFill>
                  <a:schemeClr val="tx1"/>
                </a:solidFill>
                <a:latin typeface="Ubuntu" panose="020B0504030602030204" pitchFamily="34" charset="0"/>
                <a:ea typeface="Ubuntu" panose="020B0504030602030204" pitchFamily="34" charset="0"/>
                <a:cs typeface="Ubuntu" panose="020B0504030602030204" pitchFamily="34" charset="0"/>
              </a:defRPr>
            </a:lvl3pPr>
            <a:lvl4pPr marL="1553218" indent="-221888" algn="l" defTabSz="887553" rtl="0" eaLnBrk="1" latinLnBrk="0" hangingPunct="1">
              <a:lnSpc>
                <a:spcPct val="90000"/>
              </a:lnSpc>
              <a:spcBef>
                <a:spcPts val="485"/>
              </a:spcBef>
              <a:buFont typeface="Arial" panose="020B0604020202020204" pitchFamily="34" charset="0"/>
              <a:buChar char="•"/>
              <a:defRPr sz="1412" b="0" i="0" kern="1200">
                <a:solidFill>
                  <a:schemeClr val="tx1"/>
                </a:solidFill>
                <a:latin typeface="Ubuntu" panose="020B0504030602030204" pitchFamily="34" charset="0"/>
                <a:ea typeface="Ubuntu" panose="020B0504030602030204" pitchFamily="34" charset="0"/>
                <a:cs typeface="Ubuntu" panose="020B0504030602030204" pitchFamily="34" charset="0"/>
              </a:defRPr>
            </a:lvl4pPr>
            <a:lvl5pPr marL="1996995"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5pPr>
            <a:lvl6pPr marL="2440771"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6pPr>
            <a:lvl7pPr marL="2884548"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7pPr>
            <a:lvl8pPr marL="3328325"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8pPr>
            <a:lvl9pPr marL="3772101"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9pPr>
          </a:lstStyle>
          <a:p>
            <a:pPr marL="338328" indent="-338328"/>
            <a:r>
              <a:rPr lang="en-US" sz="2100">
                <a:cs typeface="Arial"/>
              </a:rPr>
              <a:t>A New York City program to help control costs, meet compliance requirements for local laws, boost building performance, increase energy savings, and reduce carbon emissions across New York City buildings. NYC Accelerator:</a:t>
            </a:r>
          </a:p>
          <a:p>
            <a:pPr marL="633222" lvl="1" indent="-285750">
              <a:buFont typeface="Courier New" panose="02070309020205020404" pitchFamily="49" charset="0"/>
              <a:buChar char="o"/>
            </a:pPr>
            <a:r>
              <a:rPr lang="en-US" sz="1800">
                <a:cs typeface="Arial"/>
              </a:rPr>
              <a:t>Provides free technical guidance to help transform how our buildings operate and are built</a:t>
            </a:r>
          </a:p>
          <a:p>
            <a:pPr marL="633095" lvl="1" indent="-285750">
              <a:buFont typeface="Courier New" panose="02070309020205020404" pitchFamily="49" charset="0"/>
              <a:buChar char="o"/>
            </a:pPr>
            <a:r>
              <a:rPr lang="en-US" sz="1800">
                <a:cs typeface="Arial"/>
              </a:rPr>
              <a:t>Identifies building upgrade projects to help meet emissions limits established under the Climate Mobilization Act and other local building energy laws</a:t>
            </a:r>
          </a:p>
          <a:p>
            <a:pPr marL="633222" lvl="1" indent="-285750">
              <a:buFont typeface="Courier New" panose="02070309020205020404" pitchFamily="49" charset="0"/>
              <a:buChar char="o"/>
            </a:pPr>
            <a:r>
              <a:rPr lang="en-US" sz="1800">
                <a:cs typeface="Arial"/>
              </a:rPr>
              <a:t>Offers no-cost trainings and supports green workforce development</a:t>
            </a:r>
          </a:p>
          <a:p>
            <a:pPr marL="633222" lvl="1" indent="-285750">
              <a:buFont typeface="Courier New" panose="02070309020205020404" pitchFamily="49" charset="0"/>
              <a:buChar char="o"/>
            </a:pPr>
            <a:r>
              <a:rPr lang="en-US" sz="1800">
                <a:cs typeface="Arial"/>
              </a:rPr>
              <a:t>Connects building decisionmakers directly with service providers to implement decarbonization projects</a:t>
            </a:r>
          </a:p>
          <a:p>
            <a:pPr marL="633222" lvl="1" indent="-285750">
              <a:buFont typeface="Courier New" panose="02070309020205020404" pitchFamily="49" charset="0"/>
              <a:buChar char="o"/>
            </a:pPr>
            <a:r>
              <a:rPr lang="en-US" sz="1800">
                <a:cs typeface="Arial"/>
              </a:rPr>
              <a:t>Helps buildings identify applicable financial incentives and financing, such as NYC Accelerator PACE</a:t>
            </a:r>
          </a:p>
        </p:txBody>
      </p:sp>
      <p:pic>
        <p:nvPicPr>
          <p:cNvPr id="11" name="Picture 10">
            <a:extLst>
              <a:ext uri="{FF2B5EF4-FFF2-40B4-BE49-F238E27FC236}">
                <a16:creationId xmlns:a16="http://schemas.microsoft.com/office/drawing/2014/main" id="{FEAEC084-F336-B78C-C363-0154A963EF4B}"/>
              </a:ext>
            </a:extLst>
          </p:cNvPr>
          <p:cNvPicPr>
            <a:picLocks noChangeAspect="1"/>
          </p:cNvPicPr>
          <p:nvPr/>
        </p:nvPicPr>
        <p:blipFill>
          <a:blip r:embed="rId3"/>
          <a:stretch>
            <a:fillRect/>
          </a:stretch>
        </p:blipFill>
        <p:spPr>
          <a:xfrm>
            <a:off x="8076036" y="1"/>
            <a:ext cx="4115963" cy="6254216"/>
          </a:xfrm>
          <a:prstGeom prst="rect">
            <a:avLst/>
          </a:prstGeom>
        </p:spPr>
      </p:pic>
    </p:spTree>
    <p:extLst>
      <p:ext uri="{BB962C8B-B14F-4D97-AF65-F5344CB8AC3E}">
        <p14:creationId xmlns:p14="http://schemas.microsoft.com/office/powerpoint/2010/main" val="40846862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F0E95-4A76-23CF-0497-2786B338A609}"/>
              </a:ext>
            </a:extLst>
          </p:cNvPr>
          <p:cNvSpPr>
            <a:spLocks noGrp="1"/>
          </p:cNvSpPr>
          <p:nvPr>
            <p:ph type="title"/>
          </p:nvPr>
        </p:nvSpPr>
        <p:spPr/>
        <p:txBody>
          <a:bodyPr/>
          <a:lstStyle/>
          <a:p>
            <a:r>
              <a:rPr lang="en-US"/>
              <a:t>NYC Accelerator Mission and Vision</a:t>
            </a:r>
          </a:p>
        </p:txBody>
      </p:sp>
      <p:sp>
        <p:nvSpPr>
          <p:cNvPr id="3" name="Content Placeholder 2">
            <a:extLst>
              <a:ext uri="{FF2B5EF4-FFF2-40B4-BE49-F238E27FC236}">
                <a16:creationId xmlns:a16="http://schemas.microsoft.com/office/drawing/2014/main" id="{873BE152-1A39-5354-9A09-2F140F790B36}"/>
              </a:ext>
            </a:extLst>
          </p:cNvPr>
          <p:cNvSpPr>
            <a:spLocks noGrp="1"/>
          </p:cNvSpPr>
          <p:nvPr>
            <p:ph idx="1"/>
          </p:nvPr>
        </p:nvSpPr>
        <p:spPr>
          <a:xfrm>
            <a:off x="838200" y="1851751"/>
            <a:ext cx="5868798" cy="4139746"/>
          </a:xfrm>
        </p:spPr>
        <p:txBody>
          <a:bodyPr>
            <a:normAutofit fontScale="92500" lnSpcReduction="10000"/>
          </a:bodyPr>
          <a:lstStyle/>
          <a:p>
            <a:r>
              <a:rPr lang="en-US" b="1"/>
              <a:t>Our Mission: </a:t>
            </a:r>
            <a:r>
              <a:rPr lang="en-US"/>
              <a:t>Mobilize all of New York City's real estate stakeholders (occupants, building owners, industry actors, etc.) toward a pathway to decarbonization, achieve the Climate Mobilization Act's requirements, and meet New York City's PlaNYC: Getting Sustainability Done goals.</a:t>
            </a:r>
          </a:p>
          <a:p>
            <a:r>
              <a:rPr lang="en-US" b="1"/>
              <a:t>Our Vision: </a:t>
            </a:r>
            <a:r>
              <a:rPr lang="en-US"/>
              <a:t>An accelerated and just transition to carbon neutrality by 2050.</a:t>
            </a:r>
          </a:p>
          <a:p>
            <a:endParaRPr lang="en-US"/>
          </a:p>
        </p:txBody>
      </p:sp>
      <p:pic>
        <p:nvPicPr>
          <p:cNvPr id="9" name="Picture 8" descr="A poster of a city with tall buildings&#10;&#10;Description automatically generated">
            <a:extLst>
              <a:ext uri="{FF2B5EF4-FFF2-40B4-BE49-F238E27FC236}">
                <a16:creationId xmlns:a16="http://schemas.microsoft.com/office/drawing/2014/main" id="{08E92313-B6AC-E66F-5A99-81E89395E14F}"/>
              </a:ext>
            </a:extLst>
          </p:cNvPr>
          <p:cNvPicPr>
            <a:picLocks noChangeAspect="1"/>
          </p:cNvPicPr>
          <p:nvPr/>
        </p:nvPicPr>
        <p:blipFill>
          <a:blip r:embed="rId2"/>
          <a:stretch>
            <a:fillRect/>
          </a:stretch>
        </p:blipFill>
        <p:spPr>
          <a:xfrm>
            <a:off x="7267904" y="1376855"/>
            <a:ext cx="4924096" cy="4924096"/>
          </a:xfrm>
          <a:prstGeom prst="rect">
            <a:avLst/>
          </a:prstGeom>
        </p:spPr>
      </p:pic>
    </p:spTree>
    <p:extLst>
      <p:ext uri="{BB962C8B-B14F-4D97-AF65-F5344CB8AC3E}">
        <p14:creationId xmlns:p14="http://schemas.microsoft.com/office/powerpoint/2010/main" val="7386676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F0E95-4A76-23CF-0497-2786B338A609}"/>
              </a:ext>
            </a:extLst>
          </p:cNvPr>
          <p:cNvSpPr>
            <a:spLocks noGrp="1"/>
          </p:cNvSpPr>
          <p:nvPr>
            <p:ph type="title"/>
          </p:nvPr>
        </p:nvSpPr>
        <p:spPr/>
        <p:txBody>
          <a:bodyPr/>
          <a:lstStyle/>
          <a:p>
            <a:r>
              <a:rPr lang="en-US"/>
              <a:t>How Does NYC Accelerator Work?</a:t>
            </a:r>
          </a:p>
        </p:txBody>
      </p:sp>
      <p:sp>
        <p:nvSpPr>
          <p:cNvPr id="3" name="Content Placeholder 2">
            <a:extLst>
              <a:ext uri="{FF2B5EF4-FFF2-40B4-BE49-F238E27FC236}">
                <a16:creationId xmlns:a16="http://schemas.microsoft.com/office/drawing/2014/main" id="{873BE152-1A39-5354-9A09-2F140F790B36}"/>
              </a:ext>
            </a:extLst>
          </p:cNvPr>
          <p:cNvSpPr>
            <a:spLocks noGrp="1"/>
          </p:cNvSpPr>
          <p:nvPr>
            <p:ph idx="1"/>
          </p:nvPr>
        </p:nvSpPr>
        <p:spPr>
          <a:xfrm>
            <a:off x="838200" y="1851751"/>
            <a:ext cx="10515600" cy="4139746"/>
          </a:xfrm>
        </p:spPr>
        <p:txBody>
          <a:bodyPr>
            <a:normAutofit lnSpcReduction="10000"/>
          </a:bodyPr>
          <a:lstStyle/>
          <a:p>
            <a:r>
              <a:rPr lang="en-US"/>
              <a:t>Who is eligible? </a:t>
            </a:r>
          </a:p>
          <a:p>
            <a:pPr lvl="1">
              <a:buFont typeface="Courier New" panose="02070309020205020404" pitchFamily="49" charset="0"/>
              <a:buChar char="o"/>
            </a:pPr>
            <a:r>
              <a:rPr lang="en-US">
                <a:latin typeface="Ubuntu" panose="020B0504030602030204" pitchFamily="34" charset="0"/>
              </a:rPr>
              <a:t>Any privately owned New York City building ≥5,000 square feet (new or existing) </a:t>
            </a:r>
          </a:p>
          <a:p>
            <a:pPr lvl="1">
              <a:buFont typeface="Courier New" panose="02070309020205020404" pitchFamily="49" charset="0"/>
              <a:buChar char="o"/>
            </a:pPr>
            <a:r>
              <a:rPr lang="en-US">
                <a:latin typeface="Ubuntu" panose="020B0504030602030204" pitchFamily="34" charset="0"/>
              </a:rPr>
              <a:t>Smaller buildings referred to partner organizations </a:t>
            </a:r>
          </a:p>
          <a:p>
            <a:pPr marL="443777" lvl="1" indent="0">
              <a:buNone/>
            </a:pPr>
            <a:endParaRPr lang="en-US">
              <a:latin typeface="Ubuntu" panose="020B0504030602030204" pitchFamily="34" charset="0"/>
            </a:endParaRPr>
          </a:p>
          <a:p>
            <a:r>
              <a:rPr lang="en-US"/>
              <a:t>How does it work? </a:t>
            </a:r>
          </a:p>
          <a:p>
            <a:pPr lvl="1">
              <a:buFont typeface="Courier New" panose="02070309020205020404" pitchFamily="49" charset="0"/>
              <a:buChar char="o"/>
            </a:pPr>
            <a:r>
              <a:rPr lang="en-US">
                <a:latin typeface="Ubuntu" panose="020B0504030602030204" pitchFamily="34" charset="0"/>
              </a:rPr>
              <a:t>Call us and get connected with a dedicated Account Manager </a:t>
            </a:r>
          </a:p>
          <a:p>
            <a:pPr lvl="1">
              <a:buFont typeface="Courier New" panose="02070309020205020404" pitchFamily="49" charset="0"/>
              <a:buChar char="o"/>
            </a:pPr>
            <a:r>
              <a:rPr lang="en-US">
                <a:latin typeface="Ubuntu" panose="020B0504030602030204" pitchFamily="34" charset="0"/>
              </a:rPr>
              <a:t>Receive objective advice customized to your needs </a:t>
            </a:r>
          </a:p>
          <a:p>
            <a:pPr marL="443777" lvl="1" indent="0">
              <a:buNone/>
            </a:pPr>
            <a:endParaRPr lang="en-US">
              <a:latin typeface="Ubuntu" panose="020B0504030602030204" pitchFamily="34" charset="0"/>
            </a:endParaRPr>
          </a:p>
          <a:p>
            <a:r>
              <a:rPr lang="en-US"/>
              <a:t>How much does it cost, and what’s the catch? </a:t>
            </a:r>
          </a:p>
          <a:p>
            <a:pPr lvl="1">
              <a:buFont typeface="Courier New" panose="02070309020205020404" pitchFamily="49" charset="0"/>
              <a:buChar char="o"/>
            </a:pPr>
            <a:r>
              <a:rPr lang="en-US">
                <a:latin typeface="Ubuntu" panose="020B0504030602030204" pitchFamily="34" charset="0"/>
              </a:rPr>
              <a:t>No catch, no cost, no sign-up or commitment </a:t>
            </a:r>
          </a:p>
          <a:p>
            <a:endParaRPr lang="en-US"/>
          </a:p>
        </p:txBody>
      </p:sp>
    </p:spTree>
    <p:extLst>
      <p:ext uri="{BB962C8B-B14F-4D97-AF65-F5344CB8AC3E}">
        <p14:creationId xmlns:p14="http://schemas.microsoft.com/office/powerpoint/2010/main" val="25680682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F0E95-4A76-23CF-0497-2786B338A609}"/>
              </a:ext>
            </a:extLst>
          </p:cNvPr>
          <p:cNvSpPr>
            <a:spLocks noGrp="1"/>
          </p:cNvSpPr>
          <p:nvPr>
            <p:ph type="title"/>
          </p:nvPr>
        </p:nvSpPr>
        <p:spPr/>
        <p:txBody>
          <a:bodyPr/>
          <a:lstStyle/>
          <a:p>
            <a:r>
              <a:rPr lang="en-US"/>
              <a:t>How Does NYC Accelerator Work?</a:t>
            </a:r>
          </a:p>
        </p:txBody>
      </p:sp>
      <p:graphicFrame>
        <p:nvGraphicFramePr>
          <p:cNvPr id="7" name="Content Placeholder 6">
            <a:extLst>
              <a:ext uri="{FF2B5EF4-FFF2-40B4-BE49-F238E27FC236}">
                <a16:creationId xmlns:a16="http://schemas.microsoft.com/office/drawing/2014/main" id="{E66B36A1-D760-E9C4-C479-8457F9D21277}"/>
              </a:ext>
            </a:extLst>
          </p:cNvPr>
          <p:cNvGraphicFramePr>
            <a:graphicFrameLocks noGrp="1"/>
          </p:cNvGraphicFramePr>
          <p:nvPr>
            <p:ph idx="1"/>
          </p:nvPr>
        </p:nvGraphicFramePr>
        <p:xfrm>
          <a:off x="838200" y="1825625"/>
          <a:ext cx="10515600" cy="414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407324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CBE39-193E-06D2-43E0-BCBEA4649577}"/>
              </a:ext>
            </a:extLst>
          </p:cNvPr>
          <p:cNvSpPr>
            <a:spLocks noGrp="1"/>
          </p:cNvSpPr>
          <p:nvPr>
            <p:ph type="title"/>
          </p:nvPr>
        </p:nvSpPr>
        <p:spPr/>
        <p:txBody>
          <a:bodyPr/>
          <a:lstStyle/>
          <a:p>
            <a:r>
              <a:rPr lang="en-US"/>
              <a:t>NYC Accelerator 2021 - Present</a:t>
            </a:r>
          </a:p>
        </p:txBody>
      </p:sp>
      <p:sp>
        <p:nvSpPr>
          <p:cNvPr id="3" name="Content Placeholder 2">
            <a:extLst>
              <a:ext uri="{FF2B5EF4-FFF2-40B4-BE49-F238E27FC236}">
                <a16:creationId xmlns:a16="http://schemas.microsoft.com/office/drawing/2014/main" id="{DB9A7588-B7D7-B7B1-049F-A971210F78E8}"/>
              </a:ext>
            </a:extLst>
          </p:cNvPr>
          <p:cNvSpPr>
            <a:spLocks noGrp="1"/>
          </p:cNvSpPr>
          <p:nvPr>
            <p:ph sz="half" idx="1"/>
          </p:nvPr>
        </p:nvSpPr>
        <p:spPr>
          <a:xfrm>
            <a:off x="1636056" y="1498464"/>
            <a:ext cx="5181600" cy="3861072"/>
          </a:xfrm>
        </p:spPr>
        <p:txBody>
          <a:bodyPr/>
          <a:lstStyle/>
          <a:p>
            <a:r>
              <a:rPr lang="en-US"/>
              <a:t>Content A</a:t>
            </a:r>
          </a:p>
        </p:txBody>
      </p:sp>
      <p:pic>
        <p:nvPicPr>
          <p:cNvPr id="5" name="Picture 4">
            <a:extLst>
              <a:ext uri="{FF2B5EF4-FFF2-40B4-BE49-F238E27FC236}">
                <a16:creationId xmlns:a16="http://schemas.microsoft.com/office/drawing/2014/main" id="{9173E234-FC36-9EBB-CD3A-D6A817169D8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32432" y="1294814"/>
            <a:ext cx="4654580" cy="5198058"/>
          </a:xfrm>
          <a:prstGeom prst="rect">
            <a:avLst/>
          </a:prstGeom>
        </p:spPr>
      </p:pic>
      <p:sp>
        <p:nvSpPr>
          <p:cNvPr id="6" name="Text Placeholder 4">
            <a:extLst>
              <a:ext uri="{FF2B5EF4-FFF2-40B4-BE49-F238E27FC236}">
                <a16:creationId xmlns:a16="http://schemas.microsoft.com/office/drawing/2014/main" id="{4CA15AD4-AFE2-DD6B-EC9A-995C9D518E03}"/>
              </a:ext>
            </a:extLst>
          </p:cNvPr>
          <p:cNvSpPr txBox="1">
            <a:spLocks/>
          </p:cNvSpPr>
          <p:nvPr/>
        </p:nvSpPr>
        <p:spPr>
          <a:xfrm>
            <a:off x="9780170" y="2266646"/>
            <a:ext cx="2153070" cy="155259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a:t>Buildings started construction or completed energy efficiency, solar, and decarbonization planning </a:t>
            </a:r>
          </a:p>
          <a:p>
            <a:endParaRPr lang="en-US"/>
          </a:p>
        </p:txBody>
      </p:sp>
      <p:sp>
        <p:nvSpPr>
          <p:cNvPr id="7" name="Text Placeholder 5">
            <a:extLst>
              <a:ext uri="{FF2B5EF4-FFF2-40B4-BE49-F238E27FC236}">
                <a16:creationId xmlns:a16="http://schemas.microsoft.com/office/drawing/2014/main" id="{23D2A4DD-6C78-F279-3F19-8FDEDD58C4F9}"/>
              </a:ext>
            </a:extLst>
          </p:cNvPr>
          <p:cNvSpPr txBox="1">
            <a:spLocks/>
          </p:cNvSpPr>
          <p:nvPr/>
        </p:nvSpPr>
        <p:spPr>
          <a:xfrm>
            <a:off x="9753934" y="1721343"/>
            <a:ext cx="3441387" cy="9511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a:t>10,000+</a:t>
            </a:r>
            <a:endParaRPr lang="en-US" sz="3200" b="1"/>
          </a:p>
        </p:txBody>
      </p:sp>
      <p:sp>
        <p:nvSpPr>
          <p:cNvPr id="8" name="Text Placeholder 6">
            <a:extLst>
              <a:ext uri="{FF2B5EF4-FFF2-40B4-BE49-F238E27FC236}">
                <a16:creationId xmlns:a16="http://schemas.microsoft.com/office/drawing/2014/main" id="{99E493B2-2BC0-AC3F-C998-0AA469F9C5C8}"/>
              </a:ext>
            </a:extLst>
          </p:cNvPr>
          <p:cNvSpPr txBox="1">
            <a:spLocks/>
          </p:cNvSpPr>
          <p:nvPr/>
        </p:nvSpPr>
        <p:spPr>
          <a:xfrm>
            <a:off x="6122105" y="2289893"/>
            <a:ext cx="3631829" cy="155259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a:t>Buildings touched by the program (1B sq. ft. of real estate)</a:t>
            </a:r>
          </a:p>
          <a:p>
            <a:pPr marL="0" indent="0">
              <a:buNone/>
            </a:pPr>
            <a:r>
              <a:rPr lang="en-US" sz="1600"/>
              <a:t>70% of resources dedicated to affordable housing + priority communities </a:t>
            </a:r>
          </a:p>
          <a:p>
            <a:pPr marL="0" indent="0">
              <a:buNone/>
            </a:pPr>
            <a:endParaRPr lang="en-US" sz="1400"/>
          </a:p>
          <a:p>
            <a:pPr marL="0" indent="0">
              <a:buNone/>
            </a:pPr>
            <a:endParaRPr lang="en-US"/>
          </a:p>
        </p:txBody>
      </p:sp>
      <p:sp>
        <p:nvSpPr>
          <p:cNvPr id="9" name="Text Placeholder 7">
            <a:extLst>
              <a:ext uri="{FF2B5EF4-FFF2-40B4-BE49-F238E27FC236}">
                <a16:creationId xmlns:a16="http://schemas.microsoft.com/office/drawing/2014/main" id="{F71E9959-3C26-A535-C18C-B7F9AC069F22}"/>
              </a:ext>
            </a:extLst>
          </p:cNvPr>
          <p:cNvSpPr txBox="1">
            <a:spLocks/>
          </p:cNvSpPr>
          <p:nvPr/>
        </p:nvSpPr>
        <p:spPr>
          <a:xfrm>
            <a:off x="6042924" y="1777922"/>
            <a:ext cx="3441387" cy="9511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a:t>21,000+</a:t>
            </a:r>
          </a:p>
        </p:txBody>
      </p:sp>
      <p:sp>
        <p:nvSpPr>
          <p:cNvPr id="10" name="Text Placeholder 8">
            <a:extLst>
              <a:ext uri="{FF2B5EF4-FFF2-40B4-BE49-F238E27FC236}">
                <a16:creationId xmlns:a16="http://schemas.microsoft.com/office/drawing/2014/main" id="{60532A34-511A-8DF2-52EF-893260B24FC6}"/>
              </a:ext>
            </a:extLst>
          </p:cNvPr>
          <p:cNvSpPr txBox="1">
            <a:spLocks/>
          </p:cNvSpPr>
          <p:nvPr/>
        </p:nvSpPr>
        <p:spPr>
          <a:xfrm>
            <a:off x="9753934" y="4840493"/>
            <a:ext cx="2006787" cy="155259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a:t>Interns placed into clean energy jobs </a:t>
            </a:r>
          </a:p>
          <a:p>
            <a:endParaRPr lang="en-US"/>
          </a:p>
        </p:txBody>
      </p:sp>
      <p:sp>
        <p:nvSpPr>
          <p:cNvPr id="11" name="Text Placeholder 9">
            <a:extLst>
              <a:ext uri="{FF2B5EF4-FFF2-40B4-BE49-F238E27FC236}">
                <a16:creationId xmlns:a16="http://schemas.microsoft.com/office/drawing/2014/main" id="{33A717B2-44CE-D2D6-BB74-A7A9DEB62A03}"/>
              </a:ext>
            </a:extLst>
          </p:cNvPr>
          <p:cNvSpPr txBox="1">
            <a:spLocks/>
          </p:cNvSpPr>
          <p:nvPr/>
        </p:nvSpPr>
        <p:spPr>
          <a:xfrm>
            <a:off x="9675453" y="4331420"/>
            <a:ext cx="3441387" cy="9511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a:t>100</a:t>
            </a:r>
          </a:p>
        </p:txBody>
      </p:sp>
      <p:sp>
        <p:nvSpPr>
          <p:cNvPr id="12" name="Text Placeholder 10">
            <a:extLst>
              <a:ext uri="{FF2B5EF4-FFF2-40B4-BE49-F238E27FC236}">
                <a16:creationId xmlns:a16="http://schemas.microsoft.com/office/drawing/2014/main" id="{E18008A0-96E1-BE85-0CA6-F6EA27DD52A3}"/>
              </a:ext>
            </a:extLst>
          </p:cNvPr>
          <p:cNvSpPr txBox="1">
            <a:spLocks/>
          </p:cNvSpPr>
          <p:nvPr/>
        </p:nvSpPr>
        <p:spPr>
          <a:xfrm>
            <a:off x="6096000" y="4840493"/>
            <a:ext cx="3441387" cy="155259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a:t>Participants (service providers + owners) trained on building decarbonization</a:t>
            </a:r>
          </a:p>
          <a:p>
            <a:endParaRPr lang="en-US" sz="2000"/>
          </a:p>
        </p:txBody>
      </p:sp>
      <p:sp>
        <p:nvSpPr>
          <p:cNvPr id="13" name="Text Placeholder 11">
            <a:extLst>
              <a:ext uri="{FF2B5EF4-FFF2-40B4-BE49-F238E27FC236}">
                <a16:creationId xmlns:a16="http://schemas.microsoft.com/office/drawing/2014/main" id="{BC21AFA3-C8D6-4554-6F21-769DAEEB8809}"/>
              </a:ext>
            </a:extLst>
          </p:cNvPr>
          <p:cNvSpPr txBox="1">
            <a:spLocks/>
          </p:cNvSpPr>
          <p:nvPr/>
        </p:nvSpPr>
        <p:spPr>
          <a:xfrm>
            <a:off x="6042924" y="4331420"/>
            <a:ext cx="3441387" cy="9511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a:t>2,000+</a:t>
            </a:r>
          </a:p>
        </p:txBody>
      </p:sp>
    </p:spTree>
    <p:extLst>
      <p:ext uri="{BB962C8B-B14F-4D97-AF65-F5344CB8AC3E}">
        <p14:creationId xmlns:p14="http://schemas.microsoft.com/office/powerpoint/2010/main" val="22284477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CBE39-193E-06D2-43E0-BCBEA4649577}"/>
              </a:ext>
            </a:extLst>
          </p:cNvPr>
          <p:cNvSpPr>
            <a:spLocks noGrp="1"/>
          </p:cNvSpPr>
          <p:nvPr>
            <p:ph type="title"/>
          </p:nvPr>
        </p:nvSpPr>
        <p:spPr/>
        <p:txBody>
          <a:bodyPr/>
          <a:lstStyle/>
          <a:p>
            <a:r>
              <a:rPr lang="en-US"/>
              <a:t>Building Look Up Tool</a:t>
            </a:r>
          </a:p>
        </p:txBody>
      </p:sp>
      <p:sp>
        <p:nvSpPr>
          <p:cNvPr id="12" name="Text Placeholder 10">
            <a:extLst>
              <a:ext uri="{FF2B5EF4-FFF2-40B4-BE49-F238E27FC236}">
                <a16:creationId xmlns:a16="http://schemas.microsoft.com/office/drawing/2014/main" id="{E18008A0-96E1-BE85-0CA6-F6EA27DD52A3}"/>
              </a:ext>
            </a:extLst>
          </p:cNvPr>
          <p:cNvSpPr txBox="1">
            <a:spLocks/>
          </p:cNvSpPr>
          <p:nvPr/>
        </p:nvSpPr>
        <p:spPr>
          <a:xfrm>
            <a:off x="6096000" y="4840493"/>
            <a:ext cx="3441387" cy="155259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a:p>
        </p:txBody>
      </p:sp>
      <p:pic>
        <p:nvPicPr>
          <p:cNvPr id="15" name="Picture 14">
            <a:extLst>
              <a:ext uri="{FF2B5EF4-FFF2-40B4-BE49-F238E27FC236}">
                <a16:creationId xmlns:a16="http://schemas.microsoft.com/office/drawing/2014/main" id="{DFFF454E-5C0B-24AA-C78E-B424B82315EC}"/>
              </a:ext>
            </a:extLst>
          </p:cNvPr>
          <p:cNvPicPr>
            <a:picLocks noChangeAspect="1"/>
          </p:cNvPicPr>
          <p:nvPr/>
        </p:nvPicPr>
        <p:blipFill>
          <a:blip r:embed="rId2"/>
          <a:stretch>
            <a:fillRect/>
          </a:stretch>
        </p:blipFill>
        <p:spPr>
          <a:xfrm>
            <a:off x="583094" y="1346768"/>
            <a:ext cx="10894204" cy="4947344"/>
          </a:xfrm>
          <a:prstGeom prst="rect">
            <a:avLst/>
          </a:prstGeom>
        </p:spPr>
      </p:pic>
    </p:spTree>
    <p:extLst>
      <p:ext uri="{BB962C8B-B14F-4D97-AF65-F5344CB8AC3E}">
        <p14:creationId xmlns:p14="http://schemas.microsoft.com/office/powerpoint/2010/main" val="1262866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CBE39-193E-06D2-43E0-BCBEA4649577}"/>
              </a:ext>
            </a:extLst>
          </p:cNvPr>
          <p:cNvSpPr>
            <a:spLocks noGrp="1"/>
          </p:cNvSpPr>
          <p:nvPr>
            <p:ph type="title"/>
          </p:nvPr>
        </p:nvSpPr>
        <p:spPr/>
        <p:txBody>
          <a:bodyPr/>
          <a:lstStyle/>
          <a:p>
            <a:r>
              <a:rPr lang="en-US"/>
              <a:t>Incentive Programs</a:t>
            </a:r>
          </a:p>
        </p:txBody>
      </p:sp>
      <p:sp>
        <p:nvSpPr>
          <p:cNvPr id="12" name="Text Placeholder 10">
            <a:extLst>
              <a:ext uri="{FF2B5EF4-FFF2-40B4-BE49-F238E27FC236}">
                <a16:creationId xmlns:a16="http://schemas.microsoft.com/office/drawing/2014/main" id="{E18008A0-96E1-BE85-0CA6-F6EA27DD52A3}"/>
              </a:ext>
            </a:extLst>
          </p:cNvPr>
          <p:cNvSpPr txBox="1">
            <a:spLocks/>
          </p:cNvSpPr>
          <p:nvPr/>
        </p:nvSpPr>
        <p:spPr>
          <a:xfrm>
            <a:off x="6096000" y="4840493"/>
            <a:ext cx="3441387" cy="155259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a:p>
        </p:txBody>
      </p:sp>
      <p:pic>
        <p:nvPicPr>
          <p:cNvPr id="3" name="Picture 2">
            <a:extLst>
              <a:ext uri="{FF2B5EF4-FFF2-40B4-BE49-F238E27FC236}">
                <a16:creationId xmlns:a16="http://schemas.microsoft.com/office/drawing/2014/main" id="{4FFBBC30-C5A5-8D9F-6AED-E1542FCC3279}"/>
              </a:ext>
            </a:extLst>
          </p:cNvPr>
          <p:cNvPicPr>
            <a:picLocks noChangeAspect="1"/>
          </p:cNvPicPr>
          <p:nvPr/>
        </p:nvPicPr>
        <p:blipFill>
          <a:blip r:embed="rId2"/>
          <a:stretch>
            <a:fillRect/>
          </a:stretch>
        </p:blipFill>
        <p:spPr>
          <a:xfrm>
            <a:off x="928729" y="1392444"/>
            <a:ext cx="4124534" cy="5074137"/>
          </a:xfrm>
          <a:prstGeom prst="rect">
            <a:avLst/>
          </a:prstGeom>
        </p:spPr>
      </p:pic>
      <p:pic>
        <p:nvPicPr>
          <p:cNvPr id="5" name="Picture 4">
            <a:extLst>
              <a:ext uri="{FF2B5EF4-FFF2-40B4-BE49-F238E27FC236}">
                <a16:creationId xmlns:a16="http://schemas.microsoft.com/office/drawing/2014/main" id="{A0FC7336-A414-4CAD-B5D1-1C8591238410}"/>
              </a:ext>
            </a:extLst>
          </p:cNvPr>
          <p:cNvPicPr>
            <a:picLocks noChangeAspect="1"/>
          </p:cNvPicPr>
          <p:nvPr/>
        </p:nvPicPr>
        <p:blipFill>
          <a:blip r:embed="rId3"/>
          <a:stretch>
            <a:fillRect/>
          </a:stretch>
        </p:blipFill>
        <p:spPr>
          <a:xfrm>
            <a:off x="6178905" y="1299411"/>
            <a:ext cx="5236392" cy="4042745"/>
          </a:xfrm>
          <a:prstGeom prst="rect">
            <a:avLst/>
          </a:prstGeom>
        </p:spPr>
      </p:pic>
      <p:sp>
        <p:nvSpPr>
          <p:cNvPr id="6" name="TextBox 5">
            <a:extLst>
              <a:ext uri="{FF2B5EF4-FFF2-40B4-BE49-F238E27FC236}">
                <a16:creationId xmlns:a16="http://schemas.microsoft.com/office/drawing/2014/main" id="{91F01A31-B88A-02DF-22BA-23B5EE4EC20B}"/>
              </a:ext>
            </a:extLst>
          </p:cNvPr>
          <p:cNvSpPr txBox="1"/>
          <p:nvPr/>
        </p:nvSpPr>
        <p:spPr>
          <a:xfrm>
            <a:off x="6178904" y="5564839"/>
            <a:ext cx="5236391" cy="861774"/>
          </a:xfrm>
          <a:prstGeom prst="rect">
            <a:avLst/>
          </a:prstGeom>
          <a:noFill/>
        </p:spPr>
        <p:txBody>
          <a:bodyPr wrap="square" rtlCol="0">
            <a:spAutoFit/>
          </a:bodyPr>
          <a:lstStyle/>
          <a:p>
            <a:r>
              <a:rPr lang="en-US" sz="1600">
                <a:latin typeface="Ubuntu" panose="020B0504030602030204" pitchFamily="34" charset="0"/>
              </a:rPr>
              <a:t>The Downloadable Incentive List includes: </a:t>
            </a:r>
          </a:p>
          <a:p>
            <a:pPr marL="285750" indent="-285750">
              <a:buFont typeface="Arial" panose="020B0604020202020204" pitchFamily="34" charset="0"/>
              <a:buChar char="•"/>
            </a:pPr>
            <a:r>
              <a:rPr lang="en-US" sz="1600">
                <a:latin typeface="Ubuntu" panose="020B0504030602030204" pitchFamily="34" charset="0"/>
              </a:rPr>
              <a:t>40 Incentive Programs</a:t>
            </a:r>
          </a:p>
          <a:p>
            <a:pPr marL="285750" indent="-285750">
              <a:buFont typeface="Arial" panose="020B0604020202020204" pitchFamily="34" charset="0"/>
              <a:buChar char="•"/>
            </a:pPr>
            <a:r>
              <a:rPr lang="en-US" sz="1600">
                <a:latin typeface="Ubuntu" panose="020B0504030602030204" pitchFamily="34" charset="0"/>
              </a:rPr>
              <a:t>Financing and IRA (Evolving) Programs</a:t>
            </a:r>
          </a:p>
        </p:txBody>
      </p:sp>
    </p:spTree>
    <p:extLst>
      <p:ext uri="{BB962C8B-B14F-4D97-AF65-F5344CB8AC3E}">
        <p14:creationId xmlns:p14="http://schemas.microsoft.com/office/powerpoint/2010/main" val="1252560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CBE39-193E-06D2-43E0-BCBEA4649577}"/>
              </a:ext>
            </a:extLst>
          </p:cNvPr>
          <p:cNvSpPr>
            <a:spLocks noGrp="1"/>
          </p:cNvSpPr>
          <p:nvPr>
            <p:ph type="title"/>
          </p:nvPr>
        </p:nvSpPr>
        <p:spPr/>
        <p:txBody>
          <a:bodyPr/>
          <a:lstStyle/>
          <a:p>
            <a:r>
              <a:rPr lang="en-US"/>
              <a:t>Service Provider Look Up Tool</a:t>
            </a:r>
          </a:p>
        </p:txBody>
      </p:sp>
      <p:sp>
        <p:nvSpPr>
          <p:cNvPr id="12" name="Text Placeholder 10">
            <a:extLst>
              <a:ext uri="{FF2B5EF4-FFF2-40B4-BE49-F238E27FC236}">
                <a16:creationId xmlns:a16="http://schemas.microsoft.com/office/drawing/2014/main" id="{E18008A0-96E1-BE85-0CA6-F6EA27DD52A3}"/>
              </a:ext>
            </a:extLst>
          </p:cNvPr>
          <p:cNvSpPr txBox="1">
            <a:spLocks/>
          </p:cNvSpPr>
          <p:nvPr/>
        </p:nvSpPr>
        <p:spPr>
          <a:xfrm>
            <a:off x="6096000" y="4840493"/>
            <a:ext cx="3441387" cy="155259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a:p>
        </p:txBody>
      </p:sp>
      <p:pic>
        <p:nvPicPr>
          <p:cNvPr id="3" name="Picture 2">
            <a:extLst>
              <a:ext uri="{FF2B5EF4-FFF2-40B4-BE49-F238E27FC236}">
                <a16:creationId xmlns:a16="http://schemas.microsoft.com/office/drawing/2014/main" id="{801E7253-58D8-019F-F22E-10DD5A9FA369}"/>
              </a:ext>
            </a:extLst>
          </p:cNvPr>
          <p:cNvPicPr>
            <a:picLocks noChangeAspect="1"/>
          </p:cNvPicPr>
          <p:nvPr/>
        </p:nvPicPr>
        <p:blipFill>
          <a:blip r:embed="rId2"/>
          <a:stretch>
            <a:fillRect/>
          </a:stretch>
        </p:blipFill>
        <p:spPr>
          <a:xfrm>
            <a:off x="838200" y="1303282"/>
            <a:ext cx="9461738" cy="4958764"/>
          </a:xfrm>
          <a:prstGeom prst="rect">
            <a:avLst/>
          </a:prstGeom>
        </p:spPr>
      </p:pic>
    </p:spTree>
    <p:extLst>
      <p:ext uri="{BB962C8B-B14F-4D97-AF65-F5344CB8AC3E}">
        <p14:creationId xmlns:p14="http://schemas.microsoft.com/office/powerpoint/2010/main" val="8817592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C3AB0-C2AB-C039-A41A-B7B36064692F}"/>
              </a:ext>
            </a:extLst>
          </p:cNvPr>
          <p:cNvSpPr>
            <a:spLocks noGrp="1"/>
          </p:cNvSpPr>
          <p:nvPr>
            <p:ph type="title"/>
          </p:nvPr>
        </p:nvSpPr>
        <p:spPr/>
        <p:txBody>
          <a:bodyPr/>
          <a:lstStyle/>
          <a:p>
            <a:r>
              <a:rPr lang="en-US" sz="3850">
                <a:latin typeface="Ubuntu"/>
              </a:rPr>
              <a:t>Speakers</a:t>
            </a:r>
            <a:endParaRPr lang="en-US" sz="3850"/>
          </a:p>
        </p:txBody>
      </p:sp>
      <p:sp>
        <p:nvSpPr>
          <p:cNvPr id="4" name="Content Placeholder 2">
            <a:extLst>
              <a:ext uri="{FF2B5EF4-FFF2-40B4-BE49-F238E27FC236}">
                <a16:creationId xmlns:a16="http://schemas.microsoft.com/office/drawing/2014/main" id="{58992F83-C9FF-B86A-4528-56E6B0CA71C2}"/>
              </a:ext>
            </a:extLst>
          </p:cNvPr>
          <p:cNvSpPr txBox="1">
            <a:spLocks/>
          </p:cNvSpPr>
          <p:nvPr/>
        </p:nvSpPr>
        <p:spPr>
          <a:xfrm>
            <a:off x="2147495" y="1632588"/>
            <a:ext cx="2870662" cy="788266"/>
          </a:xfrm>
          <a:prstGeom prst="rect">
            <a:avLst/>
          </a:prstGeom>
        </p:spPr>
        <p:txBody>
          <a:bodyPr vert="horz" lIns="91440" tIns="45720" rIns="91440" bIns="45720" rtlCol="0" anchor="t">
            <a:noAutofit/>
          </a:bodyPr>
          <a:lstStyle>
            <a:lvl1pPr marL="221888" indent="-221888" algn="l" defTabSz="887553" rtl="0" eaLnBrk="1" latinLnBrk="0" hangingPunct="1">
              <a:lnSpc>
                <a:spcPct val="90000"/>
              </a:lnSpc>
              <a:spcBef>
                <a:spcPts val="971"/>
              </a:spcBef>
              <a:buFont typeface="Arial" panose="020B0604020202020204" pitchFamily="34" charset="0"/>
              <a:buChar char="•"/>
              <a:defRPr sz="2824" b="0" i="0" kern="1200">
                <a:solidFill>
                  <a:schemeClr val="bg1"/>
                </a:solidFill>
                <a:latin typeface="Ubuntu" panose="020B0504030602030204" pitchFamily="34" charset="0"/>
                <a:ea typeface="Ubuntu" panose="020B0504030602030204" pitchFamily="34" charset="0"/>
                <a:cs typeface="Ubuntu" panose="020B0504030602030204" pitchFamily="34" charset="0"/>
              </a:defRPr>
            </a:lvl1pPr>
            <a:lvl2pPr marL="665665" indent="-221888" algn="l" defTabSz="887553" rtl="0" eaLnBrk="1" latinLnBrk="0" hangingPunct="1">
              <a:lnSpc>
                <a:spcPct val="90000"/>
              </a:lnSpc>
              <a:spcBef>
                <a:spcPts val="485"/>
              </a:spcBef>
              <a:buFont typeface="Arial" panose="020B0604020202020204" pitchFamily="34" charset="0"/>
              <a:buChar char="•"/>
              <a:defRPr sz="2118" kern="1200">
                <a:solidFill>
                  <a:schemeClr val="bg1"/>
                </a:solidFill>
                <a:latin typeface="Franklin Gothic Medium" charset="0"/>
                <a:ea typeface="Franklin Gothic Medium" charset="0"/>
                <a:cs typeface="Franklin Gothic Medium" charset="0"/>
              </a:defRPr>
            </a:lvl2pPr>
            <a:lvl3pPr marL="1109442" indent="-221888" algn="l" defTabSz="887553" rtl="0" eaLnBrk="1" latinLnBrk="0" hangingPunct="1">
              <a:lnSpc>
                <a:spcPct val="90000"/>
              </a:lnSpc>
              <a:spcBef>
                <a:spcPts val="485"/>
              </a:spcBef>
              <a:buFont typeface="Arial" panose="020B0604020202020204" pitchFamily="34" charset="0"/>
              <a:buChar char="•"/>
              <a:defRPr sz="1588" kern="1200">
                <a:solidFill>
                  <a:schemeClr val="bg1"/>
                </a:solidFill>
                <a:latin typeface="Ubuntu" panose="020B0504030602030204" pitchFamily="34" charset="0"/>
                <a:ea typeface="Ubuntu" panose="020B0504030602030204" pitchFamily="34" charset="0"/>
                <a:cs typeface="Ubuntu" panose="020B0504030602030204" pitchFamily="34" charset="0"/>
              </a:defRPr>
            </a:lvl3pPr>
            <a:lvl4pPr marL="1553218" indent="-221888" algn="l" defTabSz="887553" rtl="0" eaLnBrk="1" latinLnBrk="0" hangingPunct="1">
              <a:lnSpc>
                <a:spcPct val="90000"/>
              </a:lnSpc>
              <a:spcBef>
                <a:spcPts val="485"/>
              </a:spcBef>
              <a:buFont typeface="Arial" panose="020B0604020202020204" pitchFamily="34" charset="0"/>
              <a:buChar char="•"/>
              <a:defRPr sz="1412" b="0" i="0" kern="1200">
                <a:solidFill>
                  <a:schemeClr val="bg1"/>
                </a:solidFill>
                <a:latin typeface="Franklin Gothic Medium" charset="0"/>
                <a:ea typeface="Franklin Gothic Medium" charset="0"/>
                <a:cs typeface="Franklin Gothic Medium" charset="0"/>
              </a:defRPr>
            </a:lvl4pPr>
            <a:lvl5pPr marL="1996995" indent="-221888" algn="l" defTabSz="887553" rtl="0" eaLnBrk="1" latinLnBrk="0" hangingPunct="1">
              <a:lnSpc>
                <a:spcPct val="90000"/>
              </a:lnSpc>
              <a:spcBef>
                <a:spcPts val="485"/>
              </a:spcBef>
              <a:buFont typeface="Arial" panose="020B0604020202020204" pitchFamily="34" charset="0"/>
              <a:buChar char="•"/>
              <a:defRPr sz="1235" kern="1200">
                <a:solidFill>
                  <a:schemeClr val="bg1"/>
                </a:solidFill>
                <a:latin typeface="Franklin Gothic Book" charset="0"/>
                <a:ea typeface="Franklin Gothic Book" charset="0"/>
                <a:cs typeface="Franklin Gothic Book" charset="0"/>
              </a:defRPr>
            </a:lvl5pPr>
            <a:lvl6pPr marL="2440771"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6pPr>
            <a:lvl7pPr marL="2884548"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7pPr>
            <a:lvl8pPr marL="3328325"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8pPr>
            <a:lvl9pPr marL="3772101"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9pPr>
          </a:lstStyle>
          <a:p>
            <a:pPr marL="0" indent="0">
              <a:buFont typeface="Arial" panose="020B0604020202020204" pitchFamily="34" charset="0"/>
              <a:buNone/>
            </a:pPr>
            <a:r>
              <a:rPr lang="en-US" sz="1600" b="1">
                <a:latin typeface="Ubuntu"/>
              </a:rPr>
              <a:t>Annika Brindel</a:t>
            </a:r>
          </a:p>
          <a:p>
            <a:pPr marL="0" indent="0">
              <a:buFont typeface="Arial" panose="020B0604020202020204" pitchFamily="34" charset="0"/>
              <a:buNone/>
            </a:pPr>
            <a:r>
              <a:rPr lang="en-US" sz="1600" b="1" i="1">
                <a:latin typeface="Ubuntu"/>
              </a:rPr>
              <a:t>Director</a:t>
            </a:r>
          </a:p>
          <a:p>
            <a:pPr marL="0" indent="0">
              <a:buFont typeface="Arial" panose="020B0604020202020204" pitchFamily="34" charset="0"/>
              <a:buNone/>
            </a:pPr>
            <a:r>
              <a:rPr lang="en-US" sz="1600" b="1">
                <a:latin typeface="Ubuntu"/>
              </a:rPr>
              <a:t>Residential Retrofits for Energy Equity, ACEEE</a:t>
            </a:r>
          </a:p>
        </p:txBody>
      </p:sp>
      <p:sp>
        <p:nvSpPr>
          <p:cNvPr id="8" name="Content Placeholder 2">
            <a:extLst>
              <a:ext uri="{FF2B5EF4-FFF2-40B4-BE49-F238E27FC236}">
                <a16:creationId xmlns:a16="http://schemas.microsoft.com/office/drawing/2014/main" id="{5FA10C6D-015E-6649-83C9-3504D1D53438}"/>
              </a:ext>
            </a:extLst>
          </p:cNvPr>
          <p:cNvSpPr txBox="1">
            <a:spLocks/>
          </p:cNvSpPr>
          <p:nvPr/>
        </p:nvSpPr>
        <p:spPr>
          <a:xfrm>
            <a:off x="2147495" y="3246648"/>
            <a:ext cx="2870662" cy="788266"/>
          </a:xfrm>
          <a:prstGeom prst="rect">
            <a:avLst/>
          </a:prstGeom>
        </p:spPr>
        <p:txBody>
          <a:bodyPr vert="horz" lIns="91440" tIns="45720" rIns="91440" bIns="45720" rtlCol="0" anchor="t">
            <a:noAutofit/>
          </a:bodyPr>
          <a:lstStyle>
            <a:lvl1pPr marL="221888" indent="-221888" algn="l" defTabSz="887553" rtl="0" eaLnBrk="1" latinLnBrk="0" hangingPunct="1">
              <a:lnSpc>
                <a:spcPct val="90000"/>
              </a:lnSpc>
              <a:spcBef>
                <a:spcPts val="971"/>
              </a:spcBef>
              <a:buFont typeface="Arial" panose="020B0604020202020204" pitchFamily="34" charset="0"/>
              <a:buChar char="•"/>
              <a:defRPr sz="2824" b="0" i="0" kern="1200">
                <a:solidFill>
                  <a:schemeClr val="tx1"/>
                </a:solidFill>
                <a:latin typeface="Ubuntu" panose="020B0504030602030204" pitchFamily="34" charset="0"/>
                <a:ea typeface="Ubuntu" panose="020B0504030602030204" pitchFamily="34" charset="0"/>
                <a:cs typeface="Ubuntu" panose="020B0504030602030204" pitchFamily="34" charset="0"/>
              </a:defRPr>
            </a:lvl1pPr>
            <a:lvl2pPr marL="665665" indent="-221888" algn="l" defTabSz="887553" rtl="0" eaLnBrk="1" latinLnBrk="0" hangingPunct="1">
              <a:lnSpc>
                <a:spcPct val="90000"/>
              </a:lnSpc>
              <a:spcBef>
                <a:spcPts val="485"/>
              </a:spcBef>
              <a:buFont typeface="Arial" panose="020B0604020202020204" pitchFamily="34" charset="0"/>
              <a:buChar char="•"/>
              <a:defRPr sz="2118" kern="1200">
                <a:solidFill>
                  <a:schemeClr val="tx1"/>
                </a:solidFill>
                <a:latin typeface="Franklin Gothic Medium" charset="0"/>
                <a:ea typeface="Franklin Gothic Medium" charset="0"/>
                <a:cs typeface="Franklin Gothic Medium" charset="0"/>
              </a:defRPr>
            </a:lvl2pPr>
            <a:lvl3pPr marL="1109442" indent="-221888" algn="l" defTabSz="887553" rtl="0" eaLnBrk="1" latinLnBrk="0" hangingPunct="1">
              <a:lnSpc>
                <a:spcPct val="90000"/>
              </a:lnSpc>
              <a:spcBef>
                <a:spcPts val="485"/>
              </a:spcBef>
              <a:buFont typeface="Arial" panose="020B0604020202020204" pitchFamily="34" charset="0"/>
              <a:buChar char="•"/>
              <a:defRPr sz="1588" kern="1200">
                <a:solidFill>
                  <a:schemeClr val="tx1"/>
                </a:solidFill>
                <a:latin typeface="Ubuntu" panose="020B0504030602030204" pitchFamily="34" charset="0"/>
                <a:ea typeface="Ubuntu" panose="020B0504030602030204" pitchFamily="34" charset="0"/>
                <a:cs typeface="Ubuntu" panose="020B0504030602030204" pitchFamily="34" charset="0"/>
              </a:defRPr>
            </a:lvl3pPr>
            <a:lvl4pPr marL="1553218" indent="-221888" algn="l" defTabSz="887553" rtl="0" eaLnBrk="1" latinLnBrk="0" hangingPunct="1">
              <a:lnSpc>
                <a:spcPct val="90000"/>
              </a:lnSpc>
              <a:spcBef>
                <a:spcPts val="485"/>
              </a:spcBef>
              <a:buFont typeface="Arial" panose="020B0604020202020204" pitchFamily="34" charset="0"/>
              <a:buChar char="•"/>
              <a:defRPr sz="1412" b="0" i="0" kern="1200">
                <a:solidFill>
                  <a:schemeClr val="tx1"/>
                </a:solidFill>
                <a:latin typeface="Franklin Gothic Medium" charset="0"/>
                <a:ea typeface="Franklin Gothic Medium" charset="0"/>
                <a:cs typeface="Franklin Gothic Medium" charset="0"/>
              </a:defRPr>
            </a:lvl4pPr>
            <a:lvl5pPr marL="1996995" indent="-221888" algn="l" defTabSz="887553" rtl="0" eaLnBrk="1" latinLnBrk="0" hangingPunct="1">
              <a:lnSpc>
                <a:spcPct val="90000"/>
              </a:lnSpc>
              <a:spcBef>
                <a:spcPts val="485"/>
              </a:spcBef>
              <a:buFont typeface="Arial" panose="020B0604020202020204" pitchFamily="34" charset="0"/>
              <a:buChar char="•"/>
              <a:defRPr sz="1235" kern="1200">
                <a:solidFill>
                  <a:schemeClr val="tx1"/>
                </a:solidFill>
                <a:latin typeface="Franklin Gothic Book" charset="0"/>
                <a:ea typeface="Franklin Gothic Book" charset="0"/>
                <a:cs typeface="Franklin Gothic Book" charset="0"/>
              </a:defRPr>
            </a:lvl5pPr>
            <a:lvl6pPr marL="2440771"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6pPr>
            <a:lvl7pPr marL="2884548"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7pPr>
            <a:lvl8pPr marL="3328325"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8pPr>
            <a:lvl9pPr marL="3772101"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9pPr>
          </a:lstStyle>
          <a:p>
            <a:pPr marL="0" indent="0">
              <a:buFont typeface="Arial" panose="020B0604020202020204" pitchFamily="34" charset="0"/>
              <a:buNone/>
            </a:pPr>
            <a:r>
              <a:rPr lang="en-US" sz="1600" b="1">
                <a:solidFill>
                  <a:schemeClr val="bg1"/>
                </a:solidFill>
                <a:latin typeface="Ubuntu"/>
              </a:rPr>
              <a:t>Ian Becker</a:t>
            </a:r>
          </a:p>
          <a:p>
            <a:pPr marL="0" indent="0">
              <a:buFont typeface="Arial" panose="020B0604020202020204" pitchFamily="34" charset="0"/>
              <a:buNone/>
            </a:pPr>
            <a:r>
              <a:rPr lang="en-US" sz="1600" b="1" i="1">
                <a:solidFill>
                  <a:schemeClr val="bg1"/>
                </a:solidFill>
                <a:latin typeface="Ubuntu"/>
              </a:rPr>
              <a:t>Manager</a:t>
            </a:r>
          </a:p>
          <a:p>
            <a:pPr marL="0" indent="0">
              <a:buFont typeface="Arial" panose="020B0604020202020204" pitchFamily="34" charset="0"/>
              <a:buNone/>
            </a:pPr>
            <a:r>
              <a:rPr lang="en-US" sz="1600" b="1">
                <a:solidFill>
                  <a:schemeClr val="bg1"/>
                </a:solidFill>
                <a:latin typeface="Ubuntu"/>
              </a:rPr>
              <a:t>Residential Retrofits for Energy Equity, ACEEE</a:t>
            </a:r>
          </a:p>
        </p:txBody>
      </p:sp>
      <p:sp>
        <p:nvSpPr>
          <p:cNvPr id="9" name="Content Placeholder 2">
            <a:extLst>
              <a:ext uri="{FF2B5EF4-FFF2-40B4-BE49-F238E27FC236}">
                <a16:creationId xmlns:a16="http://schemas.microsoft.com/office/drawing/2014/main" id="{09B42F52-393E-CE8E-281B-1CBA6E19CF36}"/>
              </a:ext>
            </a:extLst>
          </p:cNvPr>
          <p:cNvSpPr txBox="1">
            <a:spLocks/>
          </p:cNvSpPr>
          <p:nvPr/>
        </p:nvSpPr>
        <p:spPr>
          <a:xfrm>
            <a:off x="2147495" y="4897227"/>
            <a:ext cx="2870662" cy="788266"/>
          </a:xfrm>
          <a:prstGeom prst="rect">
            <a:avLst/>
          </a:prstGeom>
        </p:spPr>
        <p:txBody>
          <a:bodyPr vert="horz" lIns="91440" tIns="45720" rIns="91440" bIns="45720" rtlCol="0" anchor="t">
            <a:noAutofit/>
          </a:bodyPr>
          <a:lstStyle>
            <a:lvl1pPr marL="221888" indent="-221888" algn="l" defTabSz="887553" rtl="0" eaLnBrk="1" latinLnBrk="0" hangingPunct="1">
              <a:lnSpc>
                <a:spcPct val="90000"/>
              </a:lnSpc>
              <a:spcBef>
                <a:spcPts val="971"/>
              </a:spcBef>
              <a:buFont typeface="Arial" panose="020B0604020202020204" pitchFamily="34" charset="0"/>
              <a:buChar char="•"/>
              <a:defRPr sz="2824" b="0" i="0" kern="1200">
                <a:solidFill>
                  <a:schemeClr val="tx1"/>
                </a:solidFill>
                <a:latin typeface="Ubuntu" panose="020B0504030602030204" pitchFamily="34" charset="0"/>
                <a:ea typeface="Ubuntu" panose="020B0504030602030204" pitchFamily="34" charset="0"/>
                <a:cs typeface="Ubuntu" panose="020B0504030602030204" pitchFamily="34" charset="0"/>
              </a:defRPr>
            </a:lvl1pPr>
            <a:lvl2pPr marL="665665" indent="-221888" algn="l" defTabSz="887553" rtl="0" eaLnBrk="1" latinLnBrk="0" hangingPunct="1">
              <a:lnSpc>
                <a:spcPct val="90000"/>
              </a:lnSpc>
              <a:spcBef>
                <a:spcPts val="485"/>
              </a:spcBef>
              <a:buFont typeface="Arial" panose="020B0604020202020204" pitchFamily="34" charset="0"/>
              <a:buChar char="•"/>
              <a:defRPr sz="2118" kern="1200">
                <a:solidFill>
                  <a:schemeClr val="tx1"/>
                </a:solidFill>
                <a:latin typeface="Franklin Gothic Medium" charset="0"/>
                <a:ea typeface="Franklin Gothic Medium" charset="0"/>
                <a:cs typeface="Franklin Gothic Medium" charset="0"/>
              </a:defRPr>
            </a:lvl2pPr>
            <a:lvl3pPr marL="1109442" indent="-221888" algn="l" defTabSz="887553" rtl="0" eaLnBrk="1" latinLnBrk="0" hangingPunct="1">
              <a:lnSpc>
                <a:spcPct val="90000"/>
              </a:lnSpc>
              <a:spcBef>
                <a:spcPts val="485"/>
              </a:spcBef>
              <a:buFont typeface="Arial" panose="020B0604020202020204" pitchFamily="34" charset="0"/>
              <a:buChar char="•"/>
              <a:defRPr sz="1588" kern="1200">
                <a:solidFill>
                  <a:schemeClr val="tx1"/>
                </a:solidFill>
                <a:latin typeface="Ubuntu" panose="020B0504030602030204" pitchFamily="34" charset="0"/>
                <a:ea typeface="Ubuntu" panose="020B0504030602030204" pitchFamily="34" charset="0"/>
                <a:cs typeface="Ubuntu" panose="020B0504030602030204" pitchFamily="34" charset="0"/>
              </a:defRPr>
            </a:lvl3pPr>
            <a:lvl4pPr marL="1553218" indent="-221888" algn="l" defTabSz="887553" rtl="0" eaLnBrk="1" latinLnBrk="0" hangingPunct="1">
              <a:lnSpc>
                <a:spcPct val="90000"/>
              </a:lnSpc>
              <a:spcBef>
                <a:spcPts val="485"/>
              </a:spcBef>
              <a:buFont typeface="Arial" panose="020B0604020202020204" pitchFamily="34" charset="0"/>
              <a:buChar char="•"/>
              <a:defRPr sz="1412" b="0" i="0" kern="1200">
                <a:solidFill>
                  <a:schemeClr val="tx1"/>
                </a:solidFill>
                <a:latin typeface="Franklin Gothic Medium" charset="0"/>
                <a:ea typeface="Franklin Gothic Medium" charset="0"/>
                <a:cs typeface="Franklin Gothic Medium" charset="0"/>
              </a:defRPr>
            </a:lvl4pPr>
            <a:lvl5pPr marL="1996995" indent="-221888" algn="l" defTabSz="887553" rtl="0" eaLnBrk="1" latinLnBrk="0" hangingPunct="1">
              <a:lnSpc>
                <a:spcPct val="90000"/>
              </a:lnSpc>
              <a:spcBef>
                <a:spcPts val="485"/>
              </a:spcBef>
              <a:buFont typeface="Arial" panose="020B0604020202020204" pitchFamily="34" charset="0"/>
              <a:buChar char="•"/>
              <a:defRPr sz="1235" kern="1200">
                <a:solidFill>
                  <a:schemeClr val="tx1"/>
                </a:solidFill>
                <a:latin typeface="Franklin Gothic Book" charset="0"/>
                <a:ea typeface="Franklin Gothic Book" charset="0"/>
                <a:cs typeface="Franklin Gothic Book" charset="0"/>
              </a:defRPr>
            </a:lvl5pPr>
            <a:lvl6pPr marL="2440771"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6pPr>
            <a:lvl7pPr marL="2884548"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7pPr>
            <a:lvl8pPr marL="3328325"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8pPr>
            <a:lvl9pPr marL="3772101"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9pPr>
          </a:lstStyle>
          <a:p>
            <a:pPr marL="0" indent="0">
              <a:buFont typeface="Arial" panose="020B0604020202020204" pitchFamily="34" charset="0"/>
              <a:buNone/>
            </a:pPr>
            <a:r>
              <a:rPr lang="en-US" sz="1600" b="1">
                <a:solidFill>
                  <a:schemeClr val="bg1"/>
                </a:solidFill>
                <a:latin typeface="Ubuntu"/>
              </a:rPr>
              <a:t>Marty Josten</a:t>
            </a:r>
          </a:p>
          <a:p>
            <a:pPr marL="0" indent="0">
              <a:buFont typeface="Arial" panose="020B0604020202020204" pitchFamily="34" charset="0"/>
              <a:buNone/>
            </a:pPr>
            <a:r>
              <a:rPr lang="en-US" sz="1600" b="1" i="1">
                <a:solidFill>
                  <a:schemeClr val="bg1"/>
                </a:solidFill>
                <a:latin typeface="Ubuntu"/>
              </a:rPr>
              <a:t>Principal Director</a:t>
            </a:r>
          </a:p>
          <a:p>
            <a:pPr marL="0" indent="0">
              <a:buFont typeface="Arial" panose="020B0604020202020204" pitchFamily="34" charset="0"/>
              <a:buNone/>
            </a:pPr>
            <a:r>
              <a:rPr lang="en-US" sz="1600" b="1">
                <a:solidFill>
                  <a:schemeClr val="bg1"/>
                </a:solidFill>
                <a:latin typeface="Ubuntu"/>
              </a:rPr>
              <a:t>Building Decarbonization, New Ecology</a:t>
            </a:r>
          </a:p>
        </p:txBody>
      </p:sp>
      <p:pic>
        <p:nvPicPr>
          <p:cNvPr id="11" name="Picture 10" descr="A person smiling at the camera&#10;&#10;Description automatically generated">
            <a:extLst>
              <a:ext uri="{FF2B5EF4-FFF2-40B4-BE49-F238E27FC236}">
                <a16:creationId xmlns:a16="http://schemas.microsoft.com/office/drawing/2014/main" id="{968F0E09-98E5-9A3C-F37D-1FE499E0C8A0}"/>
              </a:ext>
            </a:extLst>
          </p:cNvPr>
          <p:cNvPicPr>
            <a:picLocks noChangeAspect="1"/>
          </p:cNvPicPr>
          <p:nvPr/>
        </p:nvPicPr>
        <p:blipFill>
          <a:blip r:embed="rId2"/>
          <a:stretch>
            <a:fillRect/>
          </a:stretch>
        </p:blipFill>
        <p:spPr>
          <a:xfrm>
            <a:off x="923492" y="1637477"/>
            <a:ext cx="1083766" cy="1083766"/>
          </a:xfrm>
          <a:prstGeom prst="ellipse">
            <a:avLst/>
          </a:prstGeom>
          <a:ln w="38100">
            <a:solidFill>
              <a:schemeClr val="accent2">
                <a:lumMod val="20000"/>
                <a:lumOff val="80000"/>
              </a:schemeClr>
            </a:solidFill>
          </a:ln>
        </p:spPr>
      </p:pic>
      <p:pic>
        <p:nvPicPr>
          <p:cNvPr id="13" name="Picture 12" descr="A person wearing glasses and a blue shirt&#10;&#10;Description automatically generated">
            <a:extLst>
              <a:ext uri="{FF2B5EF4-FFF2-40B4-BE49-F238E27FC236}">
                <a16:creationId xmlns:a16="http://schemas.microsoft.com/office/drawing/2014/main" id="{AE79B5AC-840D-E312-1CE6-7F5062EC7BCF}"/>
              </a:ext>
            </a:extLst>
          </p:cNvPr>
          <p:cNvPicPr>
            <a:picLocks noChangeAspect="1"/>
          </p:cNvPicPr>
          <p:nvPr/>
        </p:nvPicPr>
        <p:blipFill>
          <a:blip r:embed="rId3"/>
          <a:stretch>
            <a:fillRect/>
          </a:stretch>
        </p:blipFill>
        <p:spPr>
          <a:xfrm>
            <a:off x="924117" y="3246648"/>
            <a:ext cx="1125174" cy="1125174"/>
          </a:xfrm>
          <a:prstGeom prst="ellipse">
            <a:avLst/>
          </a:prstGeom>
          <a:ln w="38100">
            <a:solidFill>
              <a:schemeClr val="accent2">
                <a:lumMod val="20000"/>
                <a:lumOff val="80000"/>
              </a:schemeClr>
            </a:solidFill>
          </a:ln>
        </p:spPr>
      </p:pic>
      <p:pic>
        <p:nvPicPr>
          <p:cNvPr id="15" name="Picture 14" descr="A person wearing blue glasses and smiling&#10;&#10;Description automatically generated">
            <a:extLst>
              <a:ext uri="{FF2B5EF4-FFF2-40B4-BE49-F238E27FC236}">
                <a16:creationId xmlns:a16="http://schemas.microsoft.com/office/drawing/2014/main" id="{B89F1FC6-6647-E281-9E34-DB7B3C755515}"/>
              </a:ext>
            </a:extLst>
          </p:cNvPr>
          <p:cNvPicPr>
            <a:picLocks noChangeAspect="1"/>
          </p:cNvPicPr>
          <p:nvPr/>
        </p:nvPicPr>
        <p:blipFill>
          <a:blip r:embed="rId4"/>
          <a:stretch>
            <a:fillRect/>
          </a:stretch>
        </p:blipFill>
        <p:spPr>
          <a:xfrm>
            <a:off x="924117" y="4897227"/>
            <a:ext cx="1125174" cy="1125174"/>
          </a:xfrm>
          <a:prstGeom prst="ellipse">
            <a:avLst/>
          </a:prstGeom>
          <a:ln w="38100">
            <a:solidFill>
              <a:schemeClr val="accent2">
                <a:lumMod val="20000"/>
                <a:lumOff val="80000"/>
              </a:schemeClr>
            </a:solidFill>
          </a:ln>
        </p:spPr>
      </p:pic>
      <p:pic>
        <p:nvPicPr>
          <p:cNvPr id="17" name="Picture 16" descr="A person in a green sweater&#10;&#10;Description automatically generated">
            <a:extLst>
              <a:ext uri="{FF2B5EF4-FFF2-40B4-BE49-F238E27FC236}">
                <a16:creationId xmlns:a16="http://schemas.microsoft.com/office/drawing/2014/main" id="{B81ADF06-FBB4-A687-6AEE-C0C06D8F7366}"/>
              </a:ext>
            </a:extLst>
          </p:cNvPr>
          <p:cNvPicPr>
            <a:picLocks noChangeAspect="1"/>
          </p:cNvPicPr>
          <p:nvPr/>
        </p:nvPicPr>
        <p:blipFill>
          <a:blip r:embed="rId5"/>
          <a:stretch>
            <a:fillRect/>
          </a:stretch>
        </p:blipFill>
        <p:spPr>
          <a:xfrm>
            <a:off x="5660425" y="1572608"/>
            <a:ext cx="1148635" cy="1148635"/>
          </a:xfrm>
          <a:prstGeom prst="ellipse">
            <a:avLst/>
          </a:prstGeom>
          <a:ln w="38100">
            <a:solidFill>
              <a:schemeClr val="accent2">
                <a:lumMod val="20000"/>
                <a:lumOff val="80000"/>
              </a:schemeClr>
            </a:solidFill>
          </a:ln>
        </p:spPr>
      </p:pic>
      <p:sp>
        <p:nvSpPr>
          <p:cNvPr id="18" name="Content Placeholder 2">
            <a:extLst>
              <a:ext uri="{FF2B5EF4-FFF2-40B4-BE49-F238E27FC236}">
                <a16:creationId xmlns:a16="http://schemas.microsoft.com/office/drawing/2014/main" id="{698CBC10-A4E1-BD3F-5850-2FF9D9DD1399}"/>
              </a:ext>
            </a:extLst>
          </p:cNvPr>
          <p:cNvSpPr txBox="1">
            <a:spLocks/>
          </p:cNvSpPr>
          <p:nvPr/>
        </p:nvSpPr>
        <p:spPr>
          <a:xfrm>
            <a:off x="6964489" y="1572608"/>
            <a:ext cx="2870662" cy="788266"/>
          </a:xfrm>
          <a:prstGeom prst="rect">
            <a:avLst/>
          </a:prstGeom>
        </p:spPr>
        <p:txBody>
          <a:bodyPr vert="horz" lIns="91440" tIns="45720" rIns="91440" bIns="45720" rtlCol="0" anchor="t">
            <a:noAutofit/>
          </a:bodyPr>
          <a:lstStyle>
            <a:lvl1pPr marL="221888" indent="-221888" algn="l" defTabSz="887553" rtl="0" eaLnBrk="1" latinLnBrk="0" hangingPunct="1">
              <a:lnSpc>
                <a:spcPct val="90000"/>
              </a:lnSpc>
              <a:spcBef>
                <a:spcPts val="971"/>
              </a:spcBef>
              <a:buFont typeface="Arial" panose="020B0604020202020204" pitchFamily="34" charset="0"/>
              <a:buChar char="•"/>
              <a:defRPr sz="2824" b="0" i="0" kern="1200">
                <a:solidFill>
                  <a:schemeClr val="bg1"/>
                </a:solidFill>
                <a:latin typeface="Ubuntu" panose="020B0504030602030204" pitchFamily="34" charset="0"/>
                <a:ea typeface="Ubuntu" panose="020B0504030602030204" pitchFamily="34" charset="0"/>
                <a:cs typeface="Ubuntu" panose="020B0504030602030204" pitchFamily="34" charset="0"/>
              </a:defRPr>
            </a:lvl1pPr>
            <a:lvl2pPr marL="665665" indent="-221888" algn="l" defTabSz="887553" rtl="0" eaLnBrk="1" latinLnBrk="0" hangingPunct="1">
              <a:lnSpc>
                <a:spcPct val="90000"/>
              </a:lnSpc>
              <a:spcBef>
                <a:spcPts val="485"/>
              </a:spcBef>
              <a:buFont typeface="Arial" panose="020B0604020202020204" pitchFamily="34" charset="0"/>
              <a:buChar char="•"/>
              <a:defRPr sz="2118" kern="1200">
                <a:solidFill>
                  <a:schemeClr val="bg1"/>
                </a:solidFill>
                <a:latin typeface="Franklin Gothic Medium" charset="0"/>
                <a:ea typeface="Franklin Gothic Medium" charset="0"/>
                <a:cs typeface="Franklin Gothic Medium" charset="0"/>
              </a:defRPr>
            </a:lvl2pPr>
            <a:lvl3pPr marL="1109442" indent="-221888" algn="l" defTabSz="887553" rtl="0" eaLnBrk="1" latinLnBrk="0" hangingPunct="1">
              <a:lnSpc>
                <a:spcPct val="90000"/>
              </a:lnSpc>
              <a:spcBef>
                <a:spcPts val="485"/>
              </a:spcBef>
              <a:buFont typeface="Arial" panose="020B0604020202020204" pitchFamily="34" charset="0"/>
              <a:buChar char="•"/>
              <a:defRPr sz="1588" kern="1200">
                <a:solidFill>
                  <a:schemeClr val="bg1"/>
                </a:solidFill>
                <a:latin typeface="Ubuntu" panose="020B0504030602030204" pitchFamily="34" charset="0"/>
                <a:ea typeface="Ubuntu" panose="020B0504030602030204" pitchFamily="34" charset="0"/>
                <a:cs typeface="Ubuntu" panose="020B0504030602030204" pitchFamily="34" charset="0"/>
              </a:defRPr>
            </a:lvl3pPr>
            <a:lvl4pPr marL="1553218" indent="-221888" algn="l" defTabSz="887553" rtl="0" eaLnBrk="1" latinLnBrk="0" hangingPunct="1">
              <a:lnSpc>
                <a:spcPct val="90000"/>
              </a:lnSpc>
              <a:spcBef>
                <a:spcPts val="485"/>
              </a:spcBef>
              <a:buFont typeface="Arial" panose="020B0604020202020204" pitchFamily="34" charset="0"/>
              <a:buChar char="•"/>
              <a:defRPr sz="1412" b="0" i="0" kern="1200">
                <a:solidFill>
                  <a:schemeClr val="bg1"/>
                </a:solidFill>
                <a:latin typeface="Franklin Gothic Medium" charset="0"/>
                <a:ea typeface="Franklin Gothic Medium" charset="0"/>
                <a:cs typeface="Franklin Gothic Medium" charset="0"/>
              </a:defRPr>
            </a:lvl4pPr>
            <a:lvl5pPr marL="1996995" indent="-221888" algn="l" defTabSz="887553" rtl="0" eaLnBrk="1" latinLnBrk="0" hangingPunct="1">
              <a:lnSpc>
                <a:spcPct val="90000"/>
              </a:lnSpc>
              <a:spcBef>
                <a:spcPts val="485"/>
              </a:spcBef>
              <a:buFont typeface="Arial" panose="020B0604020202020204" pitchFamily="34" charset="0"/>
              <a:buChar char="•"/>
              <a:defRPr sz="1235" kern="1200">
                <a:solidFill>
                  <a:schemeClr val="bg1"/>
                </a:solidFill>
                <a:latin typeface="Franklin Gothic Book" charset="0"/>
                <a:ea typeface="Franklin Gothic Book" charset="0"/>
                <a:cs typeface="Franklin Gothic Book" charset="0"/>
              </a:defRPr>
            </a:lvl5pPr>
            <a:lvl6pPr marL="2440771"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6pPr>
            <a:lvl7pPr marL="2884548"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7pPr>
            <a:lvl8pPr marL="3328325"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8pPr>
            <a:lvl9pPr marL="3772101"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9pPr>
          </a:lstStyle>
          <a:p>
            <a:pPr marL="0" indent="0">
              <a:buFont typeface="Arial" panose="020B0604020202020204" pitchFamily="34" charset="0"/>
              <a:buNone/>
            </a:pPr>
            <a:r>
              <a:rPr lang="en-US" sz="1600" b="1">
                <a:latin typeface="Ubuntu"/>
              </a:rPr>
              <a:t>Claire Oleksiak</a:t>
            </a:r>
          </a:p>
          <a:p>
            <a:pPr marL="0" indent="0">
              <a:buFont typeface="Arial" panose="020B0604020202020204" pitchFamily="34" charset="0"/>
              <a:buNone/>
            </a:pPr>
            <a:r>
              <a:rPr lang="en-US" sz="1600" b="1" i="1">
                <a:latin typeface="Ubuntu"/>
              </a:rPr>
              <a:t>Executive Director</a:t>
            </a:r>
          </a:p>
          <a:p>
            <a:pPr marL="0" indent="0">
              <a:buFont typeface="Arial" panose="020B0604020202020204" pitchFamily="34" charset="0"/>
              <a:buNone/>
            </a:pPr>
            <a:r>
              <a:rPr lang="en-US" sz="1600" b="1">
                <a:latin typeface="Ubuntu"/>
              </a:rPr>
              <a:t>Sustain Dane</a:t>
            </a:r>
          </a:p>
        </p:txBody>
      </p:sp>
      <p:pic>
        <p:nvPicPr>
          <p:cNvPr id="20" name="Picture 19" descr="A person wearing glasses and a suit&#10;&#10;Description automatically generated">
            <a:extLst>
              <a:ext uri="{FF2B5EF4-FFF2-40B4-BE49-F238E27FC236}">
                <a16:creationId xmlns:a16="http://schemas.microsoft.com/office/drawing/2014/main" id="{2D7F244D-73D4-D85B-27E0-5CC1DD07AEF7}"/>
              </a:ext>
            </a:extLst>
          </p:cNvPr>
          <p:cNvPicPr>
            <a:picLocks noChangeAspect="1"/>
          </p:cNvPicPr>
          <p:nvPr/>
        </p:nvPicPr>
        <p:blipFill>
          <a:blip r:embed="rId6"/>
          <a:stretch>
            <a:fillRect/>
          </a:stretch>
        </p:blipFill>
        <p:spPr>
          <a:xfrm>
            <a:off x="5683262" y="3223187"/>
            <a:ext cx="1125798" cy="1125798"/>
          </a:xfrm>
          <a:prstGeom prst="ellipse">
            <a:avLst/>
          </a:prstGeom>
          <a:ln w="38100">
            <a:solidFill>
              <a:schemeClr val="accent2">
                <a:lumMod val="20000"/>
                <a:lumOff val="80000"/>
              </a:schemeClr>
            </a:solidFill>
          </a:ln>
        </p:spPr>
      </p:pic>
      <p:sp>
        <p:nvSpPr>
          <p:cNvPr id="21" name="Content Placeholder 2">
            <a:extLst>
              <a:ext uri="{FF2B5EF4-FFF2-40B4-BE49-F238E27FC236}">
                <a16:creationId xmlns:a16="http://schemas.microsoft.com/office/drawing/2014/main" id="{CA906C83-6855-2429-9271-844FFB946DA0}"/>
              </a:ext>
            </a:extLst>
          </p:cNvPr>
          <p:cNvSpPr txBox="1">
            <a:spLocks/>
          </p:cNvSpPr>
          <p:nvPr/>
        </p:nvSpPr>
        <p:spPr>
          <a:xfrm>
            <a:off x="6964489" y="3246024"/>
            <a:ext cx="2870662" cy="788266"/>
          </a:xfrm>
          <a:prstGeom prst="rect">
            <a:avLst/>
          </a:prstGeom>
        </p:spPr>
        <p:txBody>
          <a:bodyPr vert="horz" lIns="91440" tIns="45720" rIns="91440" bIns="45720" rtlCol="0" anchor="t">
            <a:noAutofit/>
          </a:bodyPr>
          <a:lstStyle>
            <a:lvl1pPr marL="221888" indent="-221888" algn="l" defTabSz="887553" rtl="0" eaLnBrk="1" latinLnBrk="0" hangingPunct="1">
              <a:lnSpc>
                <a:spcPct val="90000"/>
              </a:lnSpc>
              <a:spcBef>
                <a:spcPts val="971"/>
              </a:spcBef>
              <a:buFont typeface="Arial" panose="020B0604020202020204" pitchFamily="34" charset="0"/>
              <a:buChar char="•"/>
              <a:defRPr sz="2824" b="0" i="0" kern="1200">
                <a:solidFill>
                  <a:schemeClr val="bg1"/>
                </a:solidFill>
                <a:latin typeface="Ubuntu" panose="020B0504030602030204" pitchFamily="34" charset="0"/>
                <a:ea typeface="Ubuntu" panose="020B0504030602030204" pitchFamily="34" charset="0"/>
                <a:cs typeface="Ubuntu" panose="020B0504030602030204" pitchFamily="34" charset="0"/>
              </a:defRPr>
            </a:lvl1pPr>
            <a:lvl2pPr marL="665665" indent="-221888" algn="l" defTabSz="887553" rtl="0" eaLnBrk="1" latinLnBrk="0" hangingPunct="1">
              <a:lnSpc>
                <a:spcPct val="90000"/>
              </a:lnSpc>
              <a:spcBef>
                <a:spcPts val="485"/>
              </a:spcBef>
              <a:buFont typeface="Arial" panose="020B0604020202020204" pitchFamily="34" charset="0"/>
              <a:buChar char="•"/>
              <a:defRPr sz="2118" kern="1200">
                <a:solidFill>
                  <a:schemeClr val="bg1"/>
                </a:solidFill>
                <a:latin typeface="Franklin Gothic Medium" charset="0"/>
                <a:ea typeface="Franklin Gothic Medium" charset="0"/>
                <a:cs typeface="Franklin Gothic Medium" charset="0"/>
              </a:defRPr>
            </a:lvl2pPr>
            <a:lvl3pPr marL="1109442" indent="-221888" algn="l" defTabSz="887553" rtl="0" eaLnBrk="1" latinLnBrk="0" hangingPunct="1">
              <a:lnSpc>
                <a:spcPct val="90000"/>
              </a:lnSpc>
              <a:spcBef>
                <a:spcPts val="485"/>
              </a:spcBef>
              <a:buFont typeface="Arial" panose="020B0604020202020204" pitchFamily="34" charset="0"/>
              <a:buChar char="•"/>
              <a:defRPr sz="1588" kern="1200">
                <a:solidFill>
                  <a:schemeClr val="bg1"/>
                </a:solidFill>
                <a:latin typeface="Ubuntu" panose="020B0504030602030204" pitchFamily="34" charset="0"/>
                <a:ea typeface="Ubuntu" panose="020B0504030602030204" pitchFamily="34" charset="0"/>
                <a:cs typeface="Ubuntu" panose="020B0504030602030204" pitchFamily="34" charset="0"/>
              </a:defRPr>
            </a:lvl3pPr>
            <a:lvl4pPr marL="1553218" indent="-221888" algn="l" defTabSz="887553" rtl="0" eaLnBrk="1" latinLnBrk="0" hangingPunct="1">
              <a:lnSpc>
                <a:spcPct val="90000"/>
              </a:lnSpc>
              <a:spcBef>
                <a:spcPts val="485"/>
              </a:spcBef>
              <a:buFont typeface="Arial" panose="020B0604020202020204" pitchFamily="34" charset="0"/>
              <a:buChar char="•"/>
              <a:defRPr sz="1412" b="0" i="0" kern="1200">
                <a:solidFill>
                  <a:schemeClr val="bg1"/>
                </a:solidFill>
                <a:latin typeface="Franklin Gothic Medium" charset="0"/>
                <a:ea typeface="Franklin Gothic Medium" charset="0"/>
                <a:cs typeface="Franklin Gothic Medium" charset="0"/>
              </a:defRPr>
            </a:lvl4pPr>
            <a:lvl5pPr marL="1996995" indent="-221888" algn="l" defTabSz="887553" rtl="0" eaLnBrk="1" latinLnBrk="0" hangingPunct="1">
              <a:lnSpc>
                <a:spcPct val="90000"/>
              </a:lnSpc>
              <a:spcBef>
                <a:spcPts val="485"/>
              </a:spcBef>
              <a:buFont typeface="Arial" panose="020B0604020202020204" pitchFamily="34" charset="0"/>
              <a:buChar char="•"/>
              <a:defRPr sz="1235" kern="1200">
                <a:solidFill>
                  <a:schemeClr val="bg1"/>
                </a:solidFill>
                <a:latin typeface="Franklin Gothic Book" charset="0"/>
                <a:ea typeface="Franklin Gothic Book" charset="0"/>
                <a:cs typeface="Franklin Gothic Book" charset="0"/>
              </a:defRPr>
            </a:lvl5pPr>
            <a:lvl6pPr marL="2440771"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6pPr>
            <a:lvl7pPr marL="2884548"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7pPr>
            <a:lvl8pPr marL="3328325"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8pPr>
            <a:lvl9pPr marL="3772101"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9pPr>
          </a:lstStyle>
          <a:p>
            <a:pPr marL="0" indent="0">
              <a:buFont typeface="Arial" panose="020B0604020202020204" pitchFamily="34" charset="0"/>
              <a:buNone/>
            </a:pPr>
            <a:r>
              <a:rPr lang="en-US" sz="1600" b="1">
                <a:latin typeface="Ubuntu"/>
              </a:rPr>
              <a:t>Simon Mugo</a:t>
            </a:r>
          </a:p>
          <a:p>
            <a:pPr marL="0" indent="0">
              <a:buFont typeface="Arial" panose="020B0604020202020204" pitchFamily="34" charset="0"/>
              <a:buNone/>
            </a:pPr>
            <a:r>
              <a:rPr lang="en-US" sz="1600" b="1" i="1">
                <a:latin typeface="Ubuntu"/>
              </a:rPr>
              <a:t>Program Manager</a:t>
            </a:r>
          </a:p>
          <a:p>
            <a:pPr marL="0" indent="0">
              <a:buFont typeface="Arial" panose="020B0604020202020204" pitchFamily="34" charset="0"/>
              <a:buNone/>
            </a:pPr>
            <a:r>
              <a:rPr lang="en-US" sz="1600" b="1">
                <a:latin typeface="Ubuntu"/>
              </a:rPr>
              <a:t>NYC Accelerator</a:t>
            </a:r>
          </a:p>
        </p:txBody>
      </p:sp>
    </p:spTree>
    <p:extLst>
      <p:ext uri="{BB962C8B-B14F-4D97-AF65-F5344CB8AC3E}">
        <p14:creationId xmlns:p14="http://schemas.microsoft.com/office/powerpoint/2010/main" val="24599630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28623552-D608-0C5E-30C8-CFCACC785CAE}"/>
              </a:ext>
            </a:extLst>
          </p:cNvPr>
          <p:cNvSpPr txBox="1">
            <a:spLocks/>
          </p:cNvSpPr>
          <p:nvPr/>
        </p:nvSpPr>
        <p:spPr>
          <a:xfrm>
            <a:off x="259530" y="1161391"/>
            <a:ext cx="4693007" cy="3200463"/>
          </a:xfrm>
          <a:prstGeom prst="rect">
            <a:avLst/>
          </a:prstGeom>
        </p:spPr>
        <p:txBody>
          <a:bodyPr>
            <a:normAutofit/>
          </a:bodyPr>
          <a:lstStyle>
            <a:lvl1pPr marL="221888" indent="-221888" algn="l" defTabSz="887553" rtl="0" eaLnBrk="1" latinLnBrk="0" hangingPunct="1">
              <a:lnSpc>
                <a:spcPct val="90000"/>
              </a:lnSpc>
              <a:spcBef>
                <a:spcPts val="971"/>
              </a:spcBef>
              <a:buFont typeface="Arial" panose="020B0604020202020204" pitchFamily="34" charset="0"/>
              <a:buChar char="•"/>
              <a:defRPr sz="2824" b="0" i="0" kern="1200">
                <a:solidFill>
                  <a:schemeClr val="tx1"/>
                </a:solidFill>
                <a:latin typeface="Ubuntu" panose="020B0504030602030204" pitchFamily="34" charset="0"/>
                <a:ea typeface="Ubuntu" panose="020B0504030602030204" pitchFamily="34" charset="0"/>
                <a:cs typeface="Ubuntu" panose="020B0504030602030204" pitchFamily="34" charset="0"/>
              </a:defRPr>
            </a:lvl1pPr>
            <a:lvl2pPr marL="665665" indent="-221888" algn="l" defTabSz="887553" rtl="0" eaLnBrk="1" latinLnBrk="0" hangingPunct="1">
              <a:lnSpc>
                <a:spcPct val="90000"/>
              </a:lnSpc>
              <a:spcBef>
                <a:spcPts val="485"/>
              </a:spcBef>
              <a:buFont typeface="Arial" panose="020B0604020202020204" pitchFamily="34" charset="0"/>
              <a:buChar char="•"/>
              <a:defRPr sz="2118" kern="1200">
                <a:solidFill>
                  <a:schemeClr val="tx1"/>
                </a:solidFill>
                <a:latin typeface="Ubuntu" panose="020B0504030602030204" pitchFamily="34" charset="0"/>
                <a:ea typeface="Ubuntu" panose="020B0504030602030204" pitchFamily="34" charset="0"/>
                <a:cs typeface="Ubuntu" panose="020B0504030602030204" pitchFamily="34" charset="0"/>
              </a:defRPr>
            </a:lvl2pPr>
            <a:lvl3pPr marL="1109442" indent="-221888" algn="l" defTabSz="887553" rtl="0" eaLnBrk="1" latinLnBrk="0" hangingPunct="1">
              <a:lnSpc>
                <a:spcPct val="90000"/>
              </a:lnSpc>
              <a:spcBef>
                <a:spcPts val="485"/>
              </a:spcBef>
              <a:buFont typeface="Arial" panose="020B0604020202020204" pitchFamily="34" charset="0"/>
              <a:buChar char="•"/>
              <a:defRPr sz="1588" kern="1200">
                <a:solidFill>
                  <a:schemeClr val="tx1"/>
                </a:solidFill>
                <a:latin typeface="Ubuntu" panose="020B0504030602030204" pitchFamily="34" charset="0"/>
                <a:ea typeface="Ubuntu" panose="020B0504030602030204" pitchFamily="34" charset="0"/>
                <a:cs typeface="Ubuntu" panose="020B0504030602030204" pitchFamily="34" charset="0"/>
              </a:defRPr>
            </a:lvl3pPr>
            <a:lvl4pPr marL="1553218" indent="-221888" algn="l" defTabSz="887553" rtl="0" eaLnBrk="1" latinLnBrk="0" hangingPunct="1">
              <a:lnSpc>
                <a:spcPct val="90000"/>
              </a:lnSpc>
              <a:spcBef>
                <a:spcPts val="485"/>
              </a:spcBef>
              <a:buFont typeface="Arial" panose="020B0604020202020204" pitchFamily="34" charset="0"/>
              <a:buChar char="•"/>
              <a:defRPr sz="1412" b="0" i="0" kern="1200">
                <a:solidFill>
                  <a:schemeClr val="tx1"/>
                </a:solidFill>
                <a:latin typeface="Ubuntu" panose="020B0504030602030204" pitchFamily="34" charset="0"/>
                <a:ea typeface="Ubuntu" panose="020B0504030602030204" pitchFamily="34" charset="0"/>
                <a:cs typeface="Ubuntu" panose="020B0504030602030204" pitchFamily="34" charset="0"/>
              </a:defRPr>
            </a:lvl4pPr>
            <a:lvl5pPr marL="1996995"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5pPr>
            <a:lvl6pPr marL="2440771"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6pPr>
            <a:lvl7pPr marL="2884548"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7pPr>
            <a:lvl8pPr marL="3328325"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8pPr>
            <a:lvl9pPr marL="3772101"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9pPr>
          </a:lstStyle>
          <a:p>
            <a:pPr marL="0" indent="0">
              <a:buNone/>
            </a:pPr>
            <a:r>
              <a:rPr lang="en-US" sz="4400"/>
              <a:t>Contact </a:t>
            </a:r>
          </a:p>
          <a:p>
            <a:pPr marL="0" indent="0">
              <a:buNone/>
            </a:pPr>
            <a:r>
              <a:rPr lang="en-US" sz="4400"/>
              <a:t>Our Team </a:t>
            </a:r>
          </a:p>
          <a:p>
            <a:pPr marL="0" indent="0">
              <a:buNone/>
            </a:pPr>
            <a:r>
              <a:rPr lang="en-US" sz="4400"/>
              <a:t>of Experts</a:t>
            </a:r>
          </a:p>
        </p:txBody>
      </p:sp>
      <p:sp>
        <p:nvSpPr>
          <p:cNvPr id="6" name="Text Placeholder 2">
            <a:extLst>
              <a:ext uri="{FF2B5EF4-FFF2-40B4-BE49-F238E27FC236}">
                <a16:creationId xmlns:a16="http://schemas.microsoft.com/office/drawing/2014/main" id="{6CB34E4B-BC31-BF3A-7412-5EC1B074F79F}"/>
              </a:ext>
            </a:extLst>
          </p:cNvPr>
          <p:cNvSpPr txBox="1">
            <a:spLocks/>
          </p:cNvSpPr>
          <p:nvPr/>
        </p:nvSpPr>
        <p:spPr>
          <a:xfrm>
            <a:off x="1613474" y="4384883"/>
            <a:ext cx="3442812" cy="1288694"/>
          </a:xfrm>
          <a:prstGeom prst="rect">
            <a:avLst/>
          </a:prstGeom>
        </p:spPr>
        <p:txBody>
          <a:bodyPr anchor="ctr">
            <a:normAutofit fontScale="85000" lnSpcReduction="10000"/>
          </a:bodyPr>
          <a:lstStyle>
            <a:lvl1pPr marL="221888" indent="-221888" algn="l" defTabSz="887553" rtl="0" eaLnBrk="1" latinLnBrk="0" hangingPunct="1">
              <a:lnSpc>
                <a:spcPct val="90000"/>
              </a:lnSpc>
              <a:spcBef>
                <a:spcPts val="971"/>
              </a:spcBef>
              <a:buFont typeface="Arial" panose="020B0604020202020204" pitchFamily="34" charset="0"/>
              <a:buChar char="•"/>
              <a:defRPr sz="2824" b="0" i="0" kern="1200">
                <a:solidFill>
                  <a:schemeClr val="tx1"/>
                </a:solidFill>
                <a:latin typeface="Ubuntu" panose="020B0504030602030204" pitchFamily="34" charset="0"/>
                <a:ea typeface="Ubuntu" panose="020B0504030602030204" pitchFamily="34" charset="0"/>
                <a:cs typeface="Ubuntu" panose="020B0504030602030204" pitchFamily="34" charset="0"/>
              </a:defRPr>
            </a:lvl1pPr>
            <a:lvl2pPr marL="665665" indent="-221888" algn="l" defTabSz="887553" rtl="0" eaLnBrk="1" latinLnBrk="0" hangingPunct="1">
              <a:lnSpc>
                <a:spcPct val="90000"/>
              </a:lnSpc>
              <a:spcBef>
                <a:spcPts val="485"/>
              </a:spcBef>
              <a:buFont typeface="Arial" panose="020B0604020202020204" pitchFamily="34" charset="0"/>
              <a:buChar char="•"/>
              <a:defRPr sz="2118" kern="1200">
                <a:solidFill>
                  <a:schemeClr val="tx1"/>
                </a:solidFill>
                <a:latin typeface="Ubuntu" panose="020B0504030602030204" pitchFamily="34" charset="0"/>
                <a:ea typeface="Ubuntu" panose="020B0504030602030204" pitchFamily="34" charset="0"/>
                <a:cs typeface="Ubuntu" panose="020B0504030602030204" pitchFamily="34" charset="0"/>
              </a:defRPr>
            </a:lvl2pPr>
            <a:lvl3pPr marL="1109442" indent="-221888" algn="l" defTabSz="887553" rtl="0" eaLnBrk="1" latinLnBrk="0" hangingPunct="1">
              <a:lnSpc>
                <a:spcPct val="90000"/>
              </a:lnSpc>
              <a:spcBef>
                <a:spcPts val="485"/>
              </a:spcBef>
              <a:buFont typeface="Arial" panose="020B0604020202020204" pitchFamily="34" charset="0"/>
              <a:buChar char="•"/>
              <a:defRPr sz="1588" kern="1200">
                <a:solidFill>
                  <a:schemeClr val="tx1"/>
                </a:solidFill>
                <a:latin typeface="Ubuntu" panose="020B0504030602030204" pitchFamily="34" charset="0"/>
                <a:ea typeface="Ubuntu" panose="020B0504030602030204" pitchFamily="34" charset="0"/>
                <a:cs typeface="Ubuntu" panose="020B0504030602030204" pitchFamily="34" charset="0"/>
              </a:defRPr>
            </a:lvl3pPr>
            <a:lvl4pPr marL="1553218" indent="-221888" algn="l" defTabSz="887553" rtl="0" eaLnBrk="1" latinLnBrk="0" hangingPunct="1">
              <a:lnSpc>
                <a:spcPct val="90000"/>
              </a:lnSpc>
              <a:spcBef>
                <a:spcPts val="485"/>
              </a:spcBef>
              <a:buFont typeface="Arial" panose="020B0604020202020204" pitchFamily="34" charset="0"/>
              <a:buChar char="•"/>
              <a:defRPr sz="1412" b="0" i="0" kern="1200">
                <a:solidFill>
                  <a:schemeClr val="tx1"/>
                </a:solidFill>
                <a:latin typeface="Ubuntu" panose="020B0504030602030204" pitchFamily="34" charset="0"/>
                <a:ea typeface="Ubuntu" panose="020B0504030602030204" pitchFamily="34" charset="0"/>
                <a:cs typeface="Ubuntu" panose="020B0504030602030204" pitchFamily="34" charset="0"/>
              </a:defRPr>
            </a:lvl4pPr>
            <a:lvl5pPr marL="1996995"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5pPr>
            <a:lvl6pPr marL="2440771"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6pPr>
            <a:lvl7pPr marL="2884548"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7pPr>
            <a:lvl8pPr marL="3328325"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8pPr>
            <a:lvl9pPr marL="3772101"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9pPr>
          </a:lstStyle>
          <a:p>
            <a:pPr marL="0" indent="0">
              <a:buNone/>
            </a:pPr>
            <a:r>
              <a:rPr lang="en-US" b="1">
                <a:cs typeface="Arial" panose="020B0604020202020204" pitchFamily="34" charset="0"/>
              </a:rPr>
              <a:t>Web: </a:t>
            </a:r>
            <a:r>
              <a:rPr lang="en-US" b="1" err="1">
                <a:cs typeface="Arial" panose="020B0604020202020204" pitchFamily="34" charset="0"/>
                <a:hlinkClick r:id="rId2"/>
              </a:rPr>
              <a:t>accelerator.nyc</a:t>
            </a:r>
            <a:endParaRPr lang="en-US" sz="2000" b="1">
              <a:cs typeface="Arial" panose="020B0604020202020204" pitchFamily="34" charset="0"/>
            </a:endParaRPr>
          </a:p>
          <a:p>
            <a:pPr marL="0" indent="0">
              <a:buNone/>
            </a:pPr>
            <a:r>
              <a:rPr lang="en-US" b="1">
                <a:cs typeface="Arial" panose="020B0604020202020204" pitchFamily="34" charset="0"/>
              </a:rPr>
              <a:t>Email: </a:t>
            </a:r>
            <a:r>
              <a:rPr lang="en-US" sz="2000" b="1" err="1">
                <a:cs typeface="Arial" panose="020B0604020202020204" pitchFamily="34" charset="0"/>
                <a:hlinkClick r:id="rId3"/>
              </a:rPr>
              <a:t>info@accelerator.nyc</a:t>
            </a:r>
            <a:r>
              <a:rPr lang="en-US" sz="2000" b="1">
                <a:cs typeface="Arial" panose="020B0604020202020204" pitchFamily="34" charset="0"/>
              </a:rPr>
              <a:t> </a:t>
            </a:r>
          </a:p>
          <a:p>
            <a:pPr marL="0" indent="0">
              <a:buFont typeface="Arial" panose="020B0604020202020204" pitchFamily="34" charset="0"/>
              <a:buNone/>
            </a:pPr>
            <a:r>
              <a:rPr lang="en-US" sz="2000" b="1">
                <a:cs typeface="Arial" panose="020B0604020202020204" pitchFamily="34" charset="0"/>
              </a:rPr>
              <a:t>Phone: 212-656-9202</a:t>
            </a:r>
          </a:p>
        </p:txBody>
      </p:sp>
      <p:pic>
        <p:nvPicPr>
          <p:cNvPr id="7" name="Picture 6" descr="Qr code&#10;&#10;Description automatically generated">
            <a:extLst>
              <a:ext uri="{FF2B5EF4-FFF2-40B4-BE49-F238E27FC236}">
                <a16:creationId xmlns:a16="http://schemas.microsoft.com/office/drawing/2014/main" id="{0E904104-01CB-BC3F-62EE-B2AF319E39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896" y="4277029"/>
            <a:ext cx="1419578" cy="1419578"/>
          </a:xfrm>
          <a:prstGeom prst="rect">
            <a:avLst/>
          </a:prstGeom>
        </p:spPr>
      </p:pic>
      <p:pic>
        <p:nvPicPr>
          <p:cNvPr id="13" name="Picture 12" descr="A long shot of a city&#10;&#10;Description automatically generated">
            <a:extLst>
              <a:ext uri="{FF2B5EF4-FFF2-40B4-BE49-F238E27FC236}">
                <a16:creationId xmlns:a16="http://schemas.microsoft.com/office/drawing/2014/main" id="{93FEE1C5-C620-CE6B-D92B-D7B2EA12D0D3}"/>
              </a:ext>
            </a:extLst>
          </p:cNvPr>
          <p:cNvPicPr>
            <a:picLocks noChangeAspect="1"/>
          </p:cNvPicPr>
          <p:nvPr/>
        </p:nvPicPr>
        <p:blipFill>
          <a:blip r:embed="rId5"/>
          <a:stretch>
            <a:fillRect/>
          </a:stretch>
        </p:blipFill>
        <p:spPr>
          <a:xfrm>
            <a:off x="5126910" y="1161391"/>
            <a:ext cx="6805560" cy="4535216"/>
          </a:xfrm>
          <a:prstGeom prst="rect">
            <a:avLst/>
          </a:prstGeom>
        </p:spPr>
      </p:pic>
    </p:spTree>
    <p:extLst>
      <p:ext uri="{BB962C8B-B14F-4D97-AF65-F5344CB8AC3E}">
        <p14:creationId xmlns:p14="http://schemas.microsoft.com/office/powerpoint/2010/main" val="31500209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F0E95-4A76-23CF-0497-2786B338A609}"/>
              </a:ext>
            </a:extLst>
          </p:cNvPr>
          <p:cNvSpPr>
            <a:spLocks noGrp="1"/>
          </p:cNvSpPr>
          <p:nvPr>
            <p:ph type="title"/>
          </p:nvPr>
        </p:nvSpPr>
        <p:spPr>
          <a:xfrm>
            <a:off x="838200" y="650907"/>
            <a:ext cx="10515600" cy="1325563"/>
          </a:xfrm>
        </p:spPr>
        <p:txBody>
          <a:bodyPr>
            <a:normAutofit/>
          </a:bodyPr>
          <a:lstStyle/>
          <a:p>
            <a:r>
              <a:rPr lang="en-US" sz="5200">
                <a:solidFill>
                  <a:schemeClr val="accent1"/>
                </a:solidFill>
              </a:rPr>
              <a:t>Case Study #3: New Ecology</a:t>
            </a:r>
            <a:r>
              <a:rPr lang="en-US">
                <a:solidFill>
                  <a:schemeClr val="accent1"/>
                </a:solidFill>
              </a:rPr>
              <a:t>	</a:t>
            </a:r>
          </a:p>
        </p:txBody>
      </p:sp>
      <p:sp>
        <p:nvSpPr>
          <p:cNvPr id="12" name="TextBox 11">
            <a:extLst>
              <a:ext uri="{FF2B5EF4-FFF2-40B4-BE49-F238E27FC236}">
                <a16:creationId xmlns:a16="http://schemas.microsoft.com/office/drawing/2014/main" id="{7267D1AB-BC35-167A-E153-D3A3207CFED3}"/>
              </a:ext>
            </a:extLst>
          </p:cNvPr>
          <p:cNvSpPr txBox="1"/>
          <p:nvPr/>
        </p:nvSpPr>
        <p:spPr>
          <a:xfrm>
            <a:off x="3510024" y="3858304"/>
            <a:ext cx="8145682" cy="1569660"/>
          </a:xfrm>
          <a:prstGeom prst="rect">
            <a:avLst/>
          </a:prstGeom>
          <a:noFill/>
        </p:spPr>
        <p:txBody>
          <a:bodyPr wrap="square">
            <a:spAutoFit/>
          </a:bodyPr>
          <a:lstStyle/>
          <a:p>
            <a:pPr marL="0" indent="0">
              <a:buFont typeface="Arial" panose="020B0604020202020204" pitchFamily="34" charset="0"/>
              <a:buNone/>
            </a:pPr>
            <a:r>
              <a:rPr lang="en-US" sz="3200" b="1">
                <a:solidFill>
                  <a:schemeClr val="accent1"/>
                </a:solidFill>
              </a:rPr>
              <a:t>Marty Josten</a:t>
            </a:r>
          </a:p>
          <a:p>
            <a:pPr marL="0" indent="0">
              <a:buFont typeface="Arial" panose="020B0604020202020204" pitchFamily="34" charset="0"/>
              <a:buNone/>
            </a:pPr>
            <a:r>
              <a:rPr lang="en-US" sz="3200" b="1">
                <a:solidFill>
                  <a:schemeClr val="accent1"/>
                </a:solidFill>
              </a:rPr>
              <a:t>Principal Director</a:t>
            </a:r>
          </a:p>
          <a:p>
            <a:pPr marL="0" indent="0">
              <a:buFont typeface="Arial" panose="020B0604020202020204" pitchFamily="34" charset="0"/>
              <a:buNone/>
            </a:pPr>
            <a:r>
              <a:rPr lang="en-US" sz="3200" b="1">
                <a:solidFill>
                  <a:schemeClr val="accent1"/>
                </a:solidFill>
              </a:rPr>
              <a:t>Building Decarbonization, New Ecology</a:t>
            </a:r>
          </a:p>
        </p:txBody>
      </p:sp>
      <p:pic>
        <p:nvPicPr>
          <p:cNvPr id="3" name="Picture 2" descr="A person wearing blue glasses and smiling&#10;&#10;Description automatically generated">
            <a:extLst>
              <a:ext uri="{FF2B5EF4-FFF2-40B4-BE49-F238E27FC236}">
                <a16:creationId xmlns:a16="http://schemas.microsoft.com/office/drawing/2014/main" id="{C5C884A3-752A-2072-23F6-E901D7E1AB05}"/>
              </a:ext>
            </a:extLst>
          </p:cNvPr>
          <p:cNvPicPr>
            <a:picLocks noChangeAspect="1"/>
          </p:cNvPicPr>
          <p:nvPr/>
        </p:nvPicPr>
        <p:blipFill>
          <a:blip r:embed="rId3"/>
          <a:stretch>
            <a:fillRect/>
          </a:stretch>
        </p:blipFill>
        <p:spPr>
          <a:xfrm>
            <a:off x="838200" y="3492021"/>
            <a:ext cx="2302226" cy="2302226"/>
          </a:xfrm>
          <a:prstGeom prst="ellipse">
            <a:avLst/>
          </a:prstGeom>
          <a:ln w="38100">
            <a:solidFill>
              <a:schemeClr val="accent2">
                <a:lumMod val="20000"/>
                <a:lumOff val="80000"/>
              </a:schemeClr>
            </a:solidFill>
          </a:ln>
        </p:spPr>
      </p:pic>
      <p:sp>
        <p:nvSpPr>
          <p:cNvPr id="5" name="Title 1">
            <a:extLst>
              <a:ext uri="{FF2B5EF4-FFF2-40B4-BE49-F238E27FC236}">
                <a16:creationId xmlns:a16="http://schemas.microsoft.com/office/drawing/2014/main" id="{7C433496-BB10-6201-EEB3-697A28421A8B}"/>
              </a:ext>
            </a:extLst>
          </p:cNvPr>
          <p:cNvSpPr txBox="1">
            <a:spLocks/>
          </p:cNvSpPr>
          <p:nvPr/>
        </p:nvSpPr>
        <p:spPr>
          <a:xfrm>
            <a:off x="932728" y="1714574"/>
            <a:ext cx="10515600" cy="1427548"/>
          </a:xfrm>
          <a:prstGeom prst="rect">
            <a:avLst/>
          </a:prstGeom>
        </p:spPr>
        <p:txBody>
          <a:bodyPr vert="horz" lIns="91440" tIns="45720" rIns="91440" bIns="45720" rtlCol="0" anchor="ctr">
            <a:normAutofit/>
          </a:bodyPr>
          <a:lstStyle>
            <a:lvl1pPr algn="l" defTabSz="887553" rtl="0" eaLnBrk="1" latinLnBrk="0" hangingPunct="1">
              <a:lnSpc>
                <a:spcPct val="90000"/>
              </a:lnSpc>
              <a:spcBef>
                <a:spcPct val="0"/>
              </a:spcBef>
              <a:buNone/>
              <a:defRPr sz="3883" b="1" i="0" kern="1200">
                <a:solidFill>
                  <a:schemeClr val="tx1"/>
                </a:solidFill>
                <a:latin typeface="Ubuntu" panose="020B0604020202020204" pitchFamily="34" charset="0"/>
                <a:ea typeface="Ubuntu" panose="020B0604020202020204" pitchFamily="34" charset="0"/>
                <a:cs typeface="Ubuntu" panose="020B0604020202020204" pitchFamily="34" charset="0"/>
              </a:defRPr>
            </a:lvl1pPr>
          </a:lstStyle>
          <a:p>
            <a:r>
              <a:rPr lang="en-US" sz="2400">
                <a:solidFill>
                  <a:schemeClr val="accent1"/>
                </a:solidFill>
                <a:latin typeface="Ubuntu"/>
              </a:rPr>
              <a:t>Playbook Location: </a:t>
            </a:r>
            <a:endParaRPr lang="en-US">
              <a:solidFill>
                <a:schemeClr val="accent1"/>
              </a:solidFill>
            </a:endParaRPr>
          </a:p>
          <a:p>
            <a:pPr marL="342900" indent="-342900">
              <a:buFont typeface="Arial" panose="020B0604020202020204" pitchFamily="34" charset="0"/>
              <a:buChar char="•"/>
            </a:pPr>
            <a:r>
              <a:rPr lang="en-US" sz="2300">
                <a:solidFill>
                  <a:schemeClr val="accent1"/>
                </a:solidFill>
                <a:latin typeface="Ubuntu"/>
              </a:rPr>
              <a:t>Section 3: </a:t>
            </a:r>
            <a:r>
              <a:rPr lang="en-US" sz="2300" b="0">
                <a:solidFill>
                  <a:schemeClr val="accent1"/>
                </a:solidFill>
                <a:latin typeface="Ubuntu"/>
              </a:rPr>
              <a:t>Crafting a Well-Designed and Equitable Program</a:t>
            </a:r>
            <a:endParaRPr lang="en-US" sz="2300" b="0">
              <a:solidFill>
                <a:schemeClr val="accent1"/>
              </a:solidFill>
            </a:endParaRPr>
          </a:p>
          <a:p>
            <a:pPr marL="342900" indent="-342900">
              <a:buFont typeface="Arial" panose="020B0604020202020204" pitchFamily="34" charset="0"/>
              <a:buChar char="•"/>
            </a:pPr>
            <a:r>
              <a:rPr lang="en-US" sz="2300">
                <a:solidFill>
                  <a:schemeClr val="accent1"/>
                </a:solidFill>
                <a:latin typeface="Ubuntu"/>
              </a:rPr>
              <a:t>Action 7:  </a:t>
            </a:r>
            <a:r>
              <a:rPr lang="en-US" sz="2300" b="0">
                <a:solidFill>
                  <a:schemeClr val="accent1"/>
                </a:solidFill>
                <a:latin typeface="Ubuntu"/>
              </a:rPr>
              <a:t>Design program in coordination with partners</a:t>
            </a:r>
            <a:endParaRPr lang="en-US" sz="2300" b="0">
              <a:solidFill>
                <a:schemeClr val="accent1"/>
              </a:solidFill>
            </a:endParaRPr>
          </a:p>
        </p:txBody>
      </p:sp>
    </p:spTree>
    <p:extLst>
      <p:ext uri="{BB962C8B-B14F-4D97-AF65-F5344CB8AC3E}">
        <p14:creationId xmlns:p14="http://schemas.microsoft.com/office/powerpoint/2010/main" val="15253334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174F40E-DBFC-9F52-02D9-56D2CF6AC567}"/>
              </a:ext>
            </a:extLst>
          </p:cNvPr>
          <p:cNvSpPr>
            <a:spLocks noGrp="1"/>
          </p:cNvSpPr>
          <p:nvPr>
            <p:ph type="title"/>
          </p:nvPr>
        </p:nvSpPr>
        <p:spPr>
          <a:xfrm>
            <a:off x="520700" y="5854013"/>
            <a:ext cx="10515600" cy="1325563"/>
          </a:xfrm>
        </p:spPr>
        <p:txBody>
          <a:bodyPr/>
          <a:lstStyle/>
          <a:p>
            <a:r>
              <a:rPr lang="en-US"/>
              <a:t>Collaboration is Key</a:t>
            </a:r>
          </a:p>
        </p:txBody>
      </p:sp>
      <p:sp>
        <p:nvSpPr>
          <p:cNvPr id="8" name="Rectangle 7">
            <a:extLst>
              <a:ext uri="{FF2B5EF4-FFF2-40B4-BE49-F238E27FC236}">
                <a16:creationId xmlns:a16="http://schemas.microsoft.com/office/drawing/2014/main" id="{6BF279D9-FB3C-C9F5-2E35-4485D621926A}"/>
              </a:ext>
            </a:extLst>
          </p:cNvPr>
          <p:cNvSpPr/>
          <p:nvPr/>
        </p:nvSpPr>
        <p:spPr>
          <a:xfrm>
            <a:off x="1199567" y="516840"/>
            <a:ext cx="3741829" cy="5337173"/>
          </a:xfrm>
          <a:prstGeom prst="rect">
            <a:avLst/>
          </a:prstGeom>
          <a:solidFill>
            <a:srgbClr val="5D755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fontAlgn="t">
              <a:spcAft>
                <a:spcPts val="600"/>
              </a:spcAft>
            </a:pPr>
            <a:r>
              <a:rPr lang="en-US" sz="2400">
                <a:solidFill>
                  <a:schemeClr val="bg1"/>
                </a:solidFill>
                <a:latin typeface="Cambria" charset="0"/>
                <a:ea typeface="Cambria" charset="0"/>
                <a:cs typeface="Cambria" charset="0"/>
              </a:rPr>
              <a:t>New Ecology works nationally to bring the benefits of sustainable development to the community level, with a concerted emphasis on underserved populations.  </a:t>
            </a:r>
            <a:br>
              <a:rPr lang="en-US" sz="2400">
                <a:solidFill>
                  <a:schemeClr val="bg1"/>
                </a:solidFill>
                <a:latin typeface="Cambria" charset="0"/>
                <a:ea typeface="Cambria" charset="0"/>
                <a:cs typeface="Cambria" charset="0"/>
              </a:rPr>
            </a:br>
            <a:endParaRPr lang="en-US" sz="2400">
              <a:solidFill>
                <a:schemeClr val="bg1"/>
              </a:solidFill>
              <a:latin typeface="Cambria" charset="0"/>
              <a:ea typeface="Cambria" charset="0"/>
              <a:cs typeface="Cambria" charset="0"/>
            </a:endParaRPr>
          </a:p>
          <a:p>
            <a:pPr fontAlgn="t">
              <a:spcAft>
                <a:spcPts val="600"/>
              </a:spcAft>
            </a:pPr>
            <a:r>
              <a:rPr lang="en-US" sz="2400">
                <a:solidFill>
                  <a:schemeClr val="bg1"/>
                </a:solidFill>
                <a:latin typeface="Cambria" charset="0"/>
                <a:ea typeface="Cambria" charset="0"/>
                <a:cs typeface="Cambria" charset="0"/>
              </a:rPr>
              <a:t>A mission-driven non profit, we seek to make the built environment more efficient, healthy, durable, and resilient.</a:t>
            </a:r>
          </a:p>
        </p:txBody>
      </p:sp>
      <p:sp>
        <p:nvSpPr>
          <p:cNvPr id="9" name="TextBox 8">
            <a:extLst>
              <a:ext uri="{FF2B5EF4-FFF2-40B4-BE49-F238E27FC236}">
                <a16:creationId xmlns:a16="http://schemas.microsoft.com/office/drawing/2014/main" id="{C5DFE477-CAB7-3A6D-14AE-A6D3D7F43EF9}"/>
              </a:ext>
            </a:extLst>
          </p:cNvPr>
          <p:cNvSpPr txBox="1"/>
          <p:nvPr/>
        </p:nvSpPr>
        <p:spPr>
          <a:xfrm>
            <a:off x="7250605" y="3211078"/>
            <a:ext cx="3676847" cy="2246769"/>
          </a:xfrm>
          <a:prstGeom prst="rect">
            <a:avLst/>
          </a:prstGeom>
          <a:noFill/>
        </p:spPr>
        <p:txBody>
          <a:bodyPr wrap="square" rtlCol="0">
            <a:spAutoFit/>
          </a:bodyPr>
          <a:lstStyle/>
          <a:p>
            <a:pPr marL="285750" indent="-285750">
              <a:spcAft>
                <a:spcPts val="600"/>
              </a:spcAft>
              <a:buFont typeface="Arial" charset="0"/>
              <a:buChar char="•"/>
            </a:pPr>
            <a:r>
              <a:rPr lang="en-US" sz="2400" b="1">
                <a:solidFill>
                  <a:schemeClr val="tx1">
                    <a:lumMod val="75000"/>
                    <a:lumOff val="25000"/>
                  </a:schemeClr>
                </a:solidFill>
                <a:latin typeface="Franklin Gothic Book" charset="0"/>
                <a:ea typeface="Franklin Gothic Book" charset="0"/>
                <a:cs typeface="Franklin Gothic Book" charset="0"/>
              </a:rPr>
              <a:t>Examine &amp; Diagnose</a:t>
            </a:r>
          </a:p>
          <a:p>
            <a:pPr marL="285750" indent="-285750">
              <a:spcAft>
                <a:spcPts val="600"/>
              </a:spcAft>
              <a:buFont typeface="Arial" charset="0"/>
              <a:buChar char="•"/>
            </a:pPr>
            <a:r>
              <a:rPr lang="en-US" sz="2400" b="1">
                <a:solidFill>
                  <a:schemeClr val="tx1">
                    <a:lumMod val="75000"/>
                    <a:lumOff val="25000"/>
                  </a:schemeClr>
                </a:solidFill>
                <a:latin typeface="Franklin Gothic Book" charset="0"/>
                <a:ea typeface="Franklin Gothic Book" charset="0"/>
                <a:cs typeface="Franklin Gothic Book" charset="0"/>
              </a:rPr>
              <a:t>Strategize &amp; Solve</a:t>
            </a:r>
          </a:p>
          <a:p>
            <a:pPr marL="285750" indent="-285750">
              <a:spcAft>
                <a:spcPts val="600"/>
              </a:spcAft>
              <a:buFont typeface="Arial" charset="0"/>
              <a:buChar char="•"/>
            </a:pPr>
            <a:r>
              <a:rPr lang="en-US" sz="2400" b="1">
                <a:solidFill>
                  <a:schemeClr val="tx1">
                    <a:lumMod val="75000"/>
                    <a:lumOff val="25000"/>
                  </a:schemeClr>
                </a:solidFill>
                <a:latin typeface="Franklin Gothic Book" charset="0"/>
                <a:ea typeface="Franklin Gothic Book" charset="0"/>
                <a:cs typeface="Franklin Gothic Book" charset="0"/>
              </a:rPr>
              <a:t>Certify &amp; Verify</a:t>
            </a:r>
          </a:p>
          <a:p>
            <a:pPr marL="285750" indent="-285750">
              <a:spcAft>
                <a:spcPts val="600"/>
              </a:spcAft>
              <a:buFont typeface="Arial" charset="0"/>
              <a:buChar char="•"/>
            </a:pPr>
            <a:r>
              <a:rPr lang="en-US" sz="2400" b="1">
                <a:solidFill>
                  <a:schemeClr val="tx1">
                    <a:lumMod val="75000"/>
                    <a:lumOff val="25000"/>
                  </a:schemeClr>
                </a:solidFill>
                <a:latin typeface="Franklin Gothic Book" charset="0"/>
                <a:ea typeface="Franklin Gothic Book" charset="0"/>
                <a:cs typeface="Franklin Gothic Book" charset="0"/>
              </a:rPr>
              <a:t>Train &amp; Share</a:t>
            </a:r>
          </a:p>
          <a:p>
            <a:pPr marL="285750" indent="-285750">
              <a:spcAft>
                <a:spcPts val="600"/>
              </a:spcAft>
              <a:buFont typeface="Arial" charset="0"/>
              <a:buChar char="•"/>
            </a:pPr>
            <a:r>
              <a:rPr lang="en-US" sz="2400" b="1">
                <a:solidFill>
                  <a:schemeClr val="tx1">
                    <a:lumMod val="75000"/>
                    <a:lumOff val="25000"/>
                  </a:schemeClr>
                </a:solidFill>
                <a:latin typeface="Franklin Gothic Book" charset="0"/>
                <a:ea typeface="Franklin Gothic Book" charset="0"/>
                <a:cs typeface="Franklin Gothic Book" charset="0"/>
              </a:rPr>
              <a:t>Research &amp; Test</a:t>
            </a:r>
          </a:p>
        </p:txBody>
      </p:sp>
      <p:sp>
        <p:nvSpPr>
          <p:cNvPr id="10" name="Text Placeholder 7">
            <a:extLst>
              <a:ext uri="{FF2B5EF4-FFF2-40B4-BE49-F238E27FC236}">
                <a16:creationId xmlns:a16="http://schemas.microsoft.com/office/drawing/2014/main" id="{5D6F73E3-B5E7-8BA3-0087-2D16DE67EA46}"/>
              </a:ext>
            </a:extLst>
          </p:cNvPr>
          <p:cNvSpPr txBox="1">
            <a:spLocks/>
          </p:cNvSpPr>
          <p:nvPr/>
        </p:nvSpPr>
        <p:spPr>
          <a:xfrm>
            <a:off x="7250605" y="2596101"/>
            <a:ext cx="3476223" cy="406552"/>
          </a:xfrm>
          <a:prstGeom prst="rect">
            <a:avLst/>
          </a:prstGeom>
          <a:solidFill>
            <a:srgbClr val="7CA47C"/>
          </a:solidFill>
        </p:spPr>
        <p:txBody>
          <a:bodyPr anchor="ctr"/>
          <a:lstStyle>
            <a:lvl1pPr marL="342900" indent="-342900" algn="l" defTabSz="914400" rtl="0" eaLnBrk="1" latinLnBrk="0" hangingPunct="1">
              <a:spcBef>
                <a:spcPct val="20000"/>
              </a:spcBef>
              <a:buFont typeface="Arial" pitchFamily="34" charset="0"/>
              <a:buChar char="•"/>
              <a:defRPr sz="1600" kern="1200">
                <a:solidFill>
                  <a:schemeClr val="bg1">
                    <a:lumMod val="65000"/>
                  </a:schemeClr>
                </a:solidFill>
                <a:latin typeface="Calibri"/>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bg1">
                    <a:lumMod val="65000"/>
                  </a:schemeClr>
                </a:solidFill>
                <a:latin typeface="Calibri"/>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bg1">
                    <a:lumMod val="65000"/>
                  </a:schemeClr>
                </a:solidFill>
                <a:latin typeface="Calibri"/>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bg1">
                    <a:lumMod val="65000"/>
                  </a:schemeClr>
                </a:solidFill>
                <a:latin typeface="Calibri"/>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bg1">
                    <a:lumMod val="65000"/>
                  </a:schemeClr>
                </a:solidFill>
                <a:latin typeface="Calibri"/>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a:solidFill>
                  <a:srgbClr val="FFFFFF"/>
                </a:solidFill>
                <a:latin typeface="Franklin Gothic Medium Cond" charset="0"/>
                <a:ea typeface="Franklin Gothic Medium Cond" charset="0"/>
                <a:cs typeface="Franklin Gothic Medium Cond" charset="0"/>
              </a:rPr>
              <a:t>CORE WORK in Buildings:</a:t>
            </a:r>
          </a:p>
        </p:txBody>
      </p:sp>
      <p:pic>
        <p:nvPicPr>
          <p:cNvPr id="13" name="Picture 12">
            <a:extLst>
              <a:ext uri="{FF2B5EF4-FFF2-40B4-BE49-F238E27FC236}">
                <a16:creationId xmlns:a16="http://schemas.microsoft.com/office/drawing/2014/main" id="{90DC2B0B-BFB2-2E28-A4AD-AF0F4F8956DF}"/>
              </a:ext>
            </a:extLst>
          </p:cNvPr>
          <p:cNvPicPr>
            <a:picLocks noChangeAspect="1"/>
          </p:cNvPicPr>
          <p:nvPr/>
        </p:nvPicPr>
        <p:blipFill>
          <a:blip r:embed="rId3"/>
          <a:stretch>
            <a:fillRect/>
          </a:stretch>
        </p:blipFill>
        <p:spPr>
          <a:xfrm>
            <a:off x="6985000" y="500859"/>
            <a:ext cx="4051300" cy="1552554"/>
          </a:xfrm>
          <a:prstGeom prst="rect">
            <a:avLst/>
          </a:prstGeom>
          <a:solidFill>
            <a:schemeClr val="bg1"/>
          </a:solidFill>
        </p:spPr>
      </p:pic>
    </p:spTree>
    <p:extLst>
      <p:ext uri="{BB962C8B-B14F-4D97-AF65-F5344CB8AC3E}">
        <p14:creationId xmlns:p14="http://schemas.microsoft.com/office/powerpoint/2010/main" val="25052044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F0E95-4A76-23CF-0497-2786B338A609}"/>
              </a:ext>
            </a:extLst>
          </p:cNvPr>
          <p:cNvSpPr>
            <a:spLocks noGrp="1"/>
          </p:cNvSpPr>
          <p:nvPr>
            <p:ph type="title"/>
          </p:nvPr>
        </p:nvSpPr>
        <p:spPr>
          <a:xfrm>
            <a:off x="696191" y="325893"/>
            <a:ext cx="10799618" cy="1325563"/>
          </a:xfrm>
        </p:spPr>
        <p:txBody>
          <a:bodyPr>
            <a:normAutofit/>
          </a:bodyPr>
          <a:lstStyle/>
          <a:p>
            <a:r>
              <a:rPr lang="en-US" sz="3200"/>
              <a:t>Collaboration – building the infrastructure</a:t>
            </a:r>
          </a:p>
        </p:txBody>
      </p:sp>
      <p:sp>
        <p:nvSpPr>
          <p:cNvPr id="3" name="Content Placeholder 2">
            <a:extLst>
              <a:ext uri="{FF2B5EF4-FFF2-40B4-BE49-F238E27FC236}">
                <a16:creationId xmlns:a16="http://schemas.microsoft.com/office/drawing/2014/main" id="{873BE152-1A39-5354-9A09-2F140F790B36}"/>
              </a:ext>
            </a:extLst>
          </p:cNvPr>
          <p:cNvSpPr>
            <a:spLocks noGrp="1"/>
          </p:cNvSpPr>
          <p:nvPr>
            <p:ph idx="1"/>
          </p:nvPr>
        </p:nvSpPr>
        <p:spPr>
          <a:xfrm>
            <a:off x="696191" y="1656125"/>
            <a:ext cx="10515600" cy="3906475"/>
          </a:xfrm>
        </p:spPr>
        <p:txBody>
          <a:bodyPr>
            <a:normAutofit fontScale="92500" lnSpcReduction="20000"/>
          </a:bodyPr>
          <a:lstStyle/>
          <a:p>
            <a:r>
              <a:rPr lang="en-US"/>
              <a:t>MA – many resources, progressive code &amp; other regulatory drivers – </a:t>
            </a:r>
            <a:r>
              <a:rPr lang="en-US" i="1"/>
              <a:t>now</a:t>
            </a:r>
            <a:r>
              <a:rPr lang="en-US"/>
              <a:t> …</a:t>
            </a:r>
          </a:p>
          <a:p>
            <a:pPr lvl="1"/>
            <a:endParaRPr lang="en-US">
              <a:hlinkClick r:id="" action="ppaction://noaction"/>
            </a:endParaRPr>
          </a:p>
          <a:p>
            <a:pPr lvl="1"/>
            <a:r>
              <a:rPr lang="en-US">
                <a:hlinkClick r:id="" action="ppaction://noaction"/>
              </a:rPr>
              <a:t>The Costs and Benefits of Green Affordable Housing</a:t>
            </a:r>
            <a:endParaRPr lang="en-US"/>
          </a:p>
          <a:p>
            <a:pPr lvl="2"/>
            <a:r>
              <a:rPr lang="en-US"/>
              <a:t>Collaborated with Tellus Institute to address the high cost argument</a:t>
            </a:r>
          </a:p>
          <a:p>
            <a:pPr lvl="1"/>
            <a:r>
              <a:rPr lang="en-US"/>
              <a:t>Making the case for oversight of Multifamily properties</a:t>
            </a:r>
          </a:p>
          <a:p>
            <a:pPr lvl="2"/>
            <a:r>
              <a:rPr lang="en-US"/>
              <a:t>Collaborated with ABCD* to design affordable housing programs, carve outs</a:t>
            </a:r>
          </a:p>
          <a:p>
            <a:pPr lvl="1"/>
            <a:r>
              <a:rPr lang="en-US"/>
              <a:t>Understanding Affordable Multifamily Housing performance</a:t>
            </a:r>
          </a:p>
          <a:p>
            <a:pPr lvl="2"/>
            <a:r>
              <a:rPr lang="en-US"/>
              <a:t>Collaborated with LISC**, Mass Housing to conduct statewide benchmarking project</a:t>
            </a:r>
          </a:p>
          <a:p>
            <a:pPr lvl="1"/>
            <a:r>
              <a:rPr lang="en-US"/>
              <a:t>Finding resources to help Affordable Multifamily Developers access programs</a:t>
            </a:r>
          </a:p>
          <a:p>
            <a:pPr lvl="2"/>
            <a:r>
              <a:rPr lang="en-US"/>
              <a:t>Collaborated with LISC to secure HUD funds for the MA Green Retrofit Initiative</a:t>
            </a:r>
          </a:p>
          <a:p>
            <a:pPr lvl="1"/>
            <a:r>
              <a:rPr lang="en-US"/>
              <a:t>Finding resources to formalize an on-going collaboration</a:t>
            </a:r>
          </a:p>
          <a:p>
            <a:pPr lvl="2"/>
            <a:r>
              <a:rPr lang="en-US"/>
              <a:t>Collaborating with LISC and MACDC*** to create/maintain the AMF housing community for education, problem-solving, advocacy – spin off groups</a:t>
            </a:r>
          </a:p>
          <a:p>
            <a:pPr lvl="1"/>
            <a:endParaRPr lang="en-US"/>
          </a:p>
          <a:p>
            <a:pPr lvl="1"/>
            <a:endParaRPr lang="en-US">
              <a:highlight>
                <a:srgbClr val="FFFF00"/>
              </a:highlight>
            </a:endParaRPr>
          </a:p>
        </p:txBody>
      </p:sp>
      <p:sp>
        <p:nvSpPr>
          <p:cNvPr id="6" name="TextBox 5">
            <a:extLst>
              <a:ext uri="{FF2B5EF4-FFF2-40B4-BE49-F238E27FC236}">
                <a16:creationId xmlns:a16="http://schemas.microsoft.com/office/drawing/2014/main" id="{42DBBC1A-D88C-5B99-A16A-48BA73D85DE6}"/>
              </a:ext>
            </a:extLst>
          </p:cNvPr>
          <p:cNvSpPr txBox="1"/>
          <p:nvPr/>
        </p:nvSpPr>
        <p:spPr>
          <a:xfrm>
            <a:off x="285173" y="5755343"/>
            <a:ext cx="10014527" cy="738664"/>
          </a:xfrm>
          <a:prstGeom prst="rect">
            <a:avLst/>
          </a:prstGeom>
          <a:noFill/>
        </p:spPr>
        <p:txBody>
          <a:bodyPr wrap="square" rtlCol="0">
            <a:spAutoFit/>
          </a:bodyPr>
          <a:lstStyle/>
          <a:p>
            <a:r>
              <a:rPr lang="en-US" sz="1400"/>
              <a:t>*ABCD = </a:t>
            </a:r>
            <a:r>
              <a:rPr lang="en-US" sz="1400">
                <a:hlinkClick r:id="rId3"/>
              </a:rPr>
              <a:t>Action for Boston Community Development</a:t>
            </a:r>
            <a:r>
              <a:rPr lang="en-US" sz="1400"/>
              <a:t>; Cap agency that administers Low-income programs</a:t>
            </a:r>
          </a:p>
          <a:p>
            <a:r>
              <a:rPr lang="en-US" sz="1400"/>
              <a:t>** LISC =</a:t>
            </a:r>
            <a:r>
              <a:rPr lang="en-US" sz="1400">
                <a:hlinkClick r:id="rId4"/>
              </a:rPr>
              <a:t>Local Initiatives Support Corporation</a:t>
            </a:r>
            <a:endParaRPr lang="en-US" sz="1400"/>
          </a:p>
          <a:p>
            <a:r>
              <a:rPr lang="en-US" sz="1400"/>
              <a:t>***MACDC = </a:t>
            </a:r>
            <a:r>
              <a:rPr lang="en-US" sz="1400">
                <a:hlinkClick r:id="rId5"/>
              </a:rPr>
              <a:t>Massachusett's Association of Commuinity Development Corporations</a:t>
            </a:r>
            <a:endParaRPr lang="en-US" sz="1400"/>
          </a:p>
        </p:txBody>
      </p:sp>
    </p:spTree>
    <p:extLst>
      <p:ext uri="{BB962C8B-B14F-4D97-AF65-F5344CB8AC3E}">
        <p14:creationId xmlns:p14="http://schemas.microsoft.com/office/powerpoint/2010/main" val="24140739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9A7588-B7D7-B7B1-049F-A971210F78E8}"/>
              </a:ext>
            </a:extLst>
          </p:cNvPr>
          <p:cNvSpPr>
            <a:spLocks noGrp="1"/>
          </p:cNvSpPr>
          <p:nvPr>
            <p:ph sz="half" idx="1"/>
          </p:nvPr>
        </p:nvSpPr>
        <p:spPr>
          <a:xfrm>
            <a:off x="8146805" y="1858476"/>
            <a:ext cx="3324211" cy="3996892"/>
          </a:xfrm>
        </p:spPr>
        <p:txBody>
          <a:bodyPr>
            <a:normAutofit fontScale="92500"/>
          </a:bodyPr>
          <a:lstStyle/>
          <a:p>
            <a:pPr marL="0" indent="0">
              <a:buNone/>
            </a:pPr>
            <a:r>
              <a:rPr lang="en-US"/>
              <a:t>Treehouse</a:t>
            </a:r>
          </a:p>
          <a:p>
            <a:pPr>
              <a:lnSpc>
                <a:spcPct val="110000"/>
              </a:lnSpc>
            </a:pPr>
            <a:r>
              <a:rPr lang="en-US" sz="1900"/>
              <a:t>2022</a:t>
            </a:r>
          </a:p>
          <a:p>
            <a:pPr>
              <a:lnSpc>
                <a:spcPct val="110000"/>
              </a:lnSpc>
            </a:pPr>
            <a:r>
              <a:rPr lang="en-US" sz="1900"/>
              <a:t>60 units in 23 buildings</a:t>
            </a:r>
          </a:p>
          <a:p>
            <a:pPr>
              <a:lnSpc>
                <a:spcPct val="110000"/>
              </a:lnSpc>
            </a:pPr>
            <a:r>
              <a:rPr lang="en-US" sz="1900"/>
              <a:t>Deep energy retrofit at time of refinance</a:t>
            </a:r>
          </a:p>
          <a:p>
            <a:pPr>
              <a:lnSpc>
                <a:spcPct val="110000"/>
              </a:lnSpc>
            </a:pPr>
            <a:r>
              <a:rPr lang="en-US" sz="1900"/>
              <a:t>Energy and carbon </a:t>
            </a:r>
            <a:r>
              <a:rPr lang="en-US" sz="1900" err="1"/>
              <a:t>redx</a:t>
            </a:r>
            <a:r>
              <a:rPr lang="en-US" sz="1900"/>
              <a:t>, embodied carbon</a:t>
            </a:r>
          </a:p>
          <a:p>
            <a:pPr>
              <a:lnSpc>
                <a:spcPct val="110000"/>
              </a:lnSpc>
            </a:pPr>
            <a:r>
              <a:rPr lang="en-US" sz="1900"/>
              <a:t>Multiple design scenarios and trade offs debated with owner and design team</a:t>
            </a:r>
          </a:p>
          <a:p>
            <a:pPr marL="0" indent="0">
              <a:buNone/>
            </a:pPr>
            <a:endParaRPr lang="en-US" sz="1800"/>
          </a:p>
        </p:txBody>
      </p:sp>
      <p:sp>
        <p:nvSpPr>
          <p:cNvPr id="4" name="Content Placeholder 3">
            <a:extLst>
              <a:ext uri="{FF2B5EF4-FFF2-40B4-BE49-F238E27FC236}">
                <a16:creationId xmlns:a16="http://schemas.microsoft.com/office/drawing/2014/main" id="{FFFCF8FB-8971-9692-5BA0-E2C3789FD152}"/>
              </a:ext>
            </a:extLst>
          </p:cNvPr>
          <p:cNvSpPr>
            <a:spLocks noGrp="1"/>
          </p:cNvSpPr>
          <p:nvPr>
            <p:ph sz="half" idx="2"/>
          </p:nvPr>
        </p:nvSpPr>
        <p:spPr>
          <a:xfrm>
            <a:off x="4013627" y="1858476"/>
            <a:ext cx="3788427" cy="3861072"/>
          </a:xfrm>
        </p:spPr>
        <p:txBody>
          <a:bodyPr>
            <a:normAutofit fontScale="92500"/>
          </a:bodyPr>
          <a:lstStyle/>
          <a:p>
            <a:pPr marL="0" indent="0">
              <a:buNone/>
            </a:pPr>
            <a:r>
              <a:rPr lang="en-US" err="1"/>
              <a:t>Nonantum</a:t>
            </a:r>
            <a:r>
              <a:rPr lang="en-US"/>
              <a:t> Village</a:t>
            </a:r>
          </a:p>
          <a:p>
            <a:pPr>
              <a:lnSpc>
                <a:spcPct val="110000"/>
              </a:lnSpc>
            </a:pPr>
            <a:r>
              <a:rPr lang="en-US" sz="1900"/>
              <a:t>2021</a:t>
            </a:r>
          </a:p>
          <a:p>
            <a:pPr>
              <a:lnSpc>
                <a:spcPct val="110000"/>
              </a:lnSpc>
            </a:pPr>
            <a:r>
              <a:rPr lang="en-US" sz="1900"/>
              <a:t>35 units; built in 2004</a:t>
            </a:r>
          </a:p>
          <a:p>
            <a:pPr>
              <a:lnSpc>
                <a:spcPct val="110000"/>
              </a:lnSpc>
            </a:pPr>
            <a:r>
              <a:rPr lang="en-US" sz="1900"/>
              <a:t>Aging equipment, capital upgrades project. strategy</a:t>
            </a:r>
          </a:p>
          <a:p>
            <a:pPr>
              <a:lnSpc>
                <a:spcPct val="110000"/>
              </a:lnSpc>
            </a:pPr>
            <a:r>
              <a:rPr lang="en-US" sz="1900"/>
              <a:t>Efficiency AND decarbonization with partial electrification</a:t>
            </a:r>
          </a:p>
          <a:p>
            <a:pPr>
              <a:lnSpc>
                <a:spcPct val="110000"/>
              </a:lnSpc>
            </a:pPr>
            <a:r>
              <a:rPr lang="en-US" sz="1900"/>
              <a:t>First ZOT plan– capital upgrades plus 10-year plan for balance of work </a:t>
            </a:r>
            <a:r>
              <a:rPr lang="en-US" sz="1900" i="1"/>
              <a:t>and ideas on how funded</a:t>
            </a:r>
          </a:p>
          <a:p>
            <a:endParaRPr lang="en-US" sz="1800"/>
          </a:p>
          <a:p>
            <a:endParaRPr lang="en-US" sz="1800"/>
          </a:p>
        </p:txBody>
      </p:sp>
      <p:sp>
        <p:nvSpPr>
          <p:cNvPr id="5" name="Content Placeholder 3">
            <a:extLst>
              <a:ext uri="{FF2B5EF4-FFF2-40B4-BE49-F238E27FC236}">
                <a16:creationId xmlns:a16="http://schemas.microsoft.com/office/drawing/2014/main" id="{FE2CDD9A-2875-113C-DD74-5F7BE3AA46AB}"/>
              </a:ext>
            </a:extLst>
          </p:cNvPr>
          <p:cNvSpPr txBox="1">
            <a:spLocks/>
          </p:cNvSpPr>
          <p:nvPr/>
        </p:nvSpPr>
        <p:spPr>
          <a:xfrm>
            <a:off x="631285" y="1858476"/>
            <a:ext cx="2983043" cy="3861072"/>
          </a:xfrm>
          <a:prstGeom prst="rect">
            <a:avLst/>
          </a:prstGeom>
        </p:spPr>
        <p:txBody>
          <a:bodyPr vert="horz" lIns="91440" tIns="45720" rIns="91440" bIns="45720" rtlCol="0">
            <a:normAutofit/>
          </a:bodyPr>
          <a:lstStyle>
            <a:lvl1pPr marL="221888" indent="-221888" algn="l" defTabSz="887553" rtl="0" eaLnBrk="1" latinLnBrk="0" hangingPunct="1">
              <a:lnSpc>
                <a:spcPct val="90000"/>
              </a:lnSpc>
              <a:spcBef>
                <a:spcPts val="971"/>
              </a:spcBef>
              <a:buFont typeface="Arial" panose="020B0604020202020204" pitchFamily="34" charset="0"/>
              <a:buChar char="•"/>
              <a:defRPr sz="2824" b="0" i="0" kern="1200">
                <a:solidFill>
                  <a:schemeClr val="tx1"/>
                </a:solidFill>
                <a:latin typeface="Ubuntu" panose="020B0504030602030204" pitchFamily="34" charset="0"/>
                <a:ea typeface="Ubuntu" panose="020B0504030602030204" pitchFamily="34" charset="0"/>
                <a:cs typeface="Ubuntu" panose="020B0504030602030204" pitchFamily="34" charset="0"/>
              </a:defRPr>
            </a:lvl1pPr>
            <a:lvl2pPr marL="665665" indent="-221888" algn="l" defTabSz="887553" rtl="0" eaLnBrk="1" latinLnBrk="0" hangingPunct="1">
              <a:lnSpc>
                <a:spcPct val="90000"/>
              </a:lnSpc>
              <a:spcBef>
                <a:spcPts val="485"/>
              </a:spcBef>
              <a:buFont typeface="Arial" panose="020B0604020202020204" pitchFamily="34" charset="0"/>
              <a:buChar char="•"/>
              <a:defRPr sz="2118" kern="1200">
                <a:solidFill>
                  <a:schemeClr val="tx1"/>
                </a:solidFill>
                <a:latin typeface="Ubuntu" panose="020B0504030602030204" pitchFamily="34" charset="0"/>
                <a:ea typeface="Ubuntu" panose="020B0504030602030204" pitchFamily="34" charset="0"/>
                <a:cs typeface="Ubuntu" panose="020B0504030602030204" pitchFamily="34" charset="0"/>
              </a:defRPr>
            </a:lvl2pPr>
            <a:lvl3pPr marL="1109442" indent="-221888" algn="l" defTabSz="887553" rtl="0" eaLnBrk="1" latinLnBrk="0" hangingPunct="1">
              <a:lnSpc>
                <a:spcPct val="90000"/>
              </a:lnSpc>
              <a:spcBef>
                <a:spcPts val="485"/>
              </a:spcBef>
              <a:buFont typeface="Arial" panose="020B0604020202020204" pitchFamily="34" charset="0"/>
              <a:buChar char="•"/>
              <a:defRPr sz="1588" kern="1200">
                <a:solidFill>
                  <a:schemeClr val="tx1"/>
                </a:solidFill>
                <a:latin typeface="Ubuntu" panose="020B0504030602030204" pitchFamily="34" charset="0"/>
                <a:ea typeface="Ubuntu" panose="020B0504030602030204" pitchFamily="34" charset="0"/>
                <a:cs typeface="Ubuntu" panose="020B0504030602030204" pitchFamily="34" charset="0"/>
              </a:defRPr>
            </a:lvl3pPr>
            <a:lvl4pPr marL="1553218" indent="-221888" algn="l" defTabSz="887553" rtl="0" eaLnBrk="1" latinLnBrk="0" hangingPunct="1">
              <a:lnSpc>
                <a:spcPct val="90000"/>
              </a:lnSpc>
              <a:spcBef>
                <a:spcPts val="485"/>
              </a:spcBef>
              <a:buFont typeface="Arial" panose="020B0604020202020204" pitchFamily="34" charset="0"/>
              <a:buChar char="•"/>
              <a:defRPr sz="1412" b="0" i="0" kern="1200">
                <a:solidFill>
                  <a:schemeClr val="tx1"/>
                </a:solidFill>
                <a:latin typeface="Ubuntu" panose="020B0504030602030204" pitchFamily="34" charset="0"/>
                <a:ea typeface="Ubuntu" panose="020B0504030602030204" pitchFamily="34" charset="0"/>
                <a:cs typeface="Ubuntu" panose="020B0504030602030204" pitchFamily="34" charset="0"/>
              </a:defRPr>
            </a:lvl4pPr>
            <a:lvl5pPr marL="1996995"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5pPr>
            <a:lvl6pPr marL="2440771"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6pPr>
            <a:lvl7pPr marL="2884548"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7pPr>
            <a:lvl8pPr marL="3328325"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8pPr>
            <a:lvl9pPr marL="3772101"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9pPr>
          </a:lstStyle>
          <a:p>
            <a:pPr marL="0" indent="0">
              <a:buNone/>
            </a:pPr>
            <a:r>
              <a:rPr lang="en-US"/>
              <a:t>Atwood Acres</a:t>
            </a:r>
          </a:p>
          <a:p>
            <a:r>
              <a:rPr lang="en-US" sz="1800"/>
              <a:t>2013</a:t>
            </a:r>
          </a:p>
          <a:p>
            <a:r>
              <a:rPr lang="en-US" sz="1800"/>
              <a:t>50 units, built in 1988</a:t>
            </a:r>
          </a:p>
          <a:p>
            <a:r>
              <a:rPr lang="en-US" sz="1800"/>
              <a:t>Failing mechanical equipment</a:t>
            </a:r>
          </a:p>
          <a:p>
            <a:r>
              <a:rPr lang="en-US" sz="1800"/>
              <a:t>Efficiency, not decarbonization</a:t>
            </a:r>
          </a:p>
          <a:p>
            <a:r>
              <a:rPr lang="en-US" sz="1800"/>
              <a:t>No refinance, no real plan ….not a-typical at this time in MA</a:t>
            </a:r>
          </a:p>
        </p:txBody>
      </p:sp>
      <p:sp>
        <p:nvSpPr>
          <p:cNvPr id="6" name="Title 1">
            <a:extLst>
              <a:ext uri="{FF2B5EF4-FFF2-40B4-BE49-F238E27FC236}">
                <a16:creationId xmlns:a16="http://schemas.microsoft.com/office/drawing/2014/main" id="{DC589BEC-5551-3E07-6DDA-A0AF36B2C036}"/>
              </a:ext>
            </a:extLst>
          </p:cNvPr>
          <p:cNvSpPr txBox="1">
            <a:spLocks/>
          </p:cNvSpPr>
          <p:nvPr/>
        </p:nvSpPr>
        <p:spPr>
          <a:xfrm>
            <a:off x="429856" y="475670"/>
            <a:ext cx="10799618" cy="1325563"/>
          </a:xfrm>
          <a:prstGeom prst="rect">
            <a:avLst/>
          </a:prstGeom>
        </p:spPr>
        <p:txBody>
          <a:bodyPr vert="horz" lIns="91440" tIns="45720" rIns="91440" bIns="45720" rtlCol="0" anchor="ctr">
            <a:normAutofit/>
          </a:bodyPr>
          <a:lstStyle>
            <a:lvl1pPr algn="l" defTabSz="887553" rtl="0" eaLnBrk="1" latinLnBrk="0" hangingPunct="1">
              <a:lnSpc>
                <a:spcPct val="90000"/>
              </a:lnSpc>
              <a:spcBef>
                <a:spcPct val="0"/>
              </a:spcBef>
              <a:buNone/>
              <a:defRPr sz="3883" b="1" i="0" kern="1200">
                <a:solidFill>
                  <a:schemeClr val="tx1"/>
                </a:solidFill>
                <a:latin typeface="Ubuntu" panose="020B0604020202020204" pitchFamily="34" charset="0"/>
                <a:ea typeface="Ubuntu" panose="020B0604020202020204" pitchFamily="34" charset="0"/>
                <a:cs typeface="Ubuntu" panose="020B0604020202020204" pitchFamily="34" charset="0"/>
              </a:defRPr>
            </a:lvl1pPr>
          </a:lstStyle>
          <a:p>
            <a:r>
              <a:rPr lang="en-US" sz="3200"/>
              <a:t>Collaboration – approaching the project work</a:t>
            </a:r>
          </a:p>
        </p:txBody>
      </p:sp>
    </p:spTree>
    <p:extLst>
      <p:ext uri="{BB962C8B-B14F-4D97-AF65-F5344CB8AC3E}">
        <p14:creationId xmlns:p14="http://schemas.microsoft.com/office/powerpoint/2010/main" val="31818497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C589BEC-5551-3E07-6DDA-A0AF36B2C036}"/>
              </a:ext>
            </a:extLst>
          </p:cNvPr>
          <p:cNvSpPr txBox="1">
            <a:spLocks/>
          </p:cNvSpPr>
          <p:nvPr/>
        </p:nvSpPr>
        <p:spPr>
          <a:xfrm>
            <a:off x="429856" y="475670"/>
            <a:ext cx="10799618" cy="1325563"/>
          </a:xfrm>
          <a:prstGeom prst="rect">
            <a:avLst/>
          </a:prstGeom>
        </p:spPr>
        <p:txBody>
          <a:bodyPr vert="horz" lIns="91440" tIns="45720" rIns="91440" bIns="45720" rtlCol="0" anchor="ctr">
            <a:normAutofit/>
          </a:bodyPr>
          <a:lstStyle>
            <a:lvl1pPr algn="l" defTabSz="887553" rtl="0" eaLnBrk="1" latinLnBrk="0" hangingPunct="1">
              <a:lnSpc>
                <a:spcPct val="90000"/>
              </a:lnSpc>
              <a:spcBef>
                <a:spcPct val="0"/>
              </a:spcBef>
              <a:buNone/>
              <a:defRPr sz="3883" b="1" i="0" kern="1200">
                <a:solidFill>
                  <a:schemeClr val="tx1"/>
                </a:solidFill>
                <a:latin typeface="Ubuntu" panose="020B0604020202020204" pitchFamily="34" charset="0"/>
                <a:ea typeface="Ubuntu" panose="020B0604020202020204" pitchFamily="34" charset="0"/>
                <a:cs typeface="Ubuntu" panose="020B0604020202020204" pitchFamily="34" charset="0"/>
              </a:defRPr>
            </a:lvl1pPr>
          </a:lstStyle>
          <a:p>
            <a:r>
              <a:rPr lang="en-US" sz="3200"/>
              <a:t>Coordinating – piecing it together</a:t>
            </a:r>
          </a:p>
        </p:txBody>
      </p:sp>
      <p:sp>
        <p:nvSpPr>
          <p:cNvPr id="10" name="Content Placeholder 2">
            <a:extLst>
              <a:ext uri="{FF2B5EF4-FFF2-40B4-BE49-F238E27FC236}">
                <a16:creationId xmlns:a16="http://schemas.microsoft.com/office/drawing/2014/main" id="{78481AF4-0A11-9575-2F73-7A9622EB5E87}"/>
              </a:ext>
            </a:extLst>
          </p:cNvPr>
          <p:cNvSpPr txBox="1">
            <a:spLocks/>
          </p:cNvSpPr>
          <p:nvPr/>
        </p:nvSpPr>
        <p:spPr>
          <a:xfrm>
            <a:off x="8146805" y="1858476"/>
            <a:ext cx="3324211" cy="3996892"/>
          </a:xfrm>
          <a:prstGeom prst="rect">
            <a:avLst/>
          </a:prstGeom>
        </p:spPr>
        <p:txBody>
          <a:bodyPr vert="horz" lIns="91440" tIns="45720" rIns="91440" bIns="45720" rtlCol="0">
            <a:normAutofit/>
          </a:bodyPr>
          <a:lstStyle>
            <a:lvl1pPr marL="221888" indent="-221888" algn="l" defTabSz="887553" rtl="0" eaLnBrk="1" latinLnBrk="0" hangingPunct="1">
              <a:lnSpc>
                <a:spcPct val="90000"/>
              </a:lnSpc>
              <a:spcBef>
                <a:spcPts val="971"/>
              </a:spcBef>
              <a:buFont typeface="Arial" panose="020B0604020202020204" pitchFamily="34" charset="0"/>
              <a:buChar char="•"/>
              <a:defRPr sz="2824" b="0" i="0" kern="1200">
                <a:solidFill>
                  <a:schemeClr val="tx1"/>
                </a:solidFill>
                <a:latin typeface="Ubuntu" panose="020B0504030602030204" pitchFamily="34" charset="0"/>
                <a:ea typeface="Ubuntu" panose="020B0504030602030204" pitchFamily="34" charset="0"/>
                <a:cs typeface="Ubuntu" panose="020B0504030602030204" pitchFamily="34" charset="0"/>
              </a:defRPr>
            </a:lvl1pPr>
            <a:lvl2pPr marL="665665" indent="-221888" algn="l" defTabSz="887553" rtl="0" eaLnBrk="1" latinLnBrk="0" hangingPunct="1">
              <a:lnSpc>
                <a:spcPct val="90000"/>
              </a:lnSpc>
              <a:spcBef>
                <a:spcPts val="485"/>
              </a:spcBef>
              <a:buFont typeface="Arial" panose="020B0604020202020204" pitchFamily="34" charset="0"/>
              <a:buChar char="•"/>
              <a:defRPr sz="2118" kern="1200">
                <a:solidFill>
                  <a:schemeClr val="tx1"/>
                </a:solidFill>
                <a:latin typeface="Ubuntu" panose="020B0504030602030204" pitchFamily="34" charset="0"/>
                <a:ea typeface="Ubuntu" panose="020B0504030602030204" pitchFamily="34" charset="0"/>
                <a:cs typeface="Ubuntu" panose="020B0504030602030204" pitchFamily="34" charset="0"/>
              </a:defRPr>
            </a:lvl2pPr>
            <a:lvl3pPr marL="1109442" indent="-221888" algn="l" defTabSz="887553" rtl="0" eaLnBrk="1" latinLnBrk="0" hangingPunct="1">
              <a:lnSpc>
                <a:spcPct val="90000"/>
              </a:lnSpc>
              <a:spcBef>
                <a:spcPts val="485"/>
              </a:spcBef>
              <a:buFont typeface="Arial" panose="020B0604020202020204" pitchFamily="34" charset="0"/>
              <a:buChar char="•"/>
              <a:defRPr sz="1588" kern="1200">
                <a:solidFill>
                  <a:schemeClr val="tx1"/>
                </a:solidFill>
                <a:latin typeface="Ubuntu" panose="020B0504030602030204" pitchFamily="34" charset="0"/>
                <a:ea typeface="Ubuntu" panose="020B0504030602030204" pitchFamily="34" charset="0"/>
                <a:cs typeface="Ubuntu" panose="020B0504030602030204" pitchFamily="34" charset="0"/>
              </a:defRPr>
            </a:lvl3pPr>
            <a:lvl4pPr marL="1553218" indent="-221888" algn="l" defTabSz="887553" rtl="0" eaLnBrk="1" latinLnBrk="0" hangingPunct="1">
              <a:lnSpc>
                <a:spcPct val="90000"/>
              </a:lnSpc>
              <a:spcBef>
                <a:spcPts val="485"/>
              </a:spcBef>
              <a:buFont typeface="Arial" panose="020B0604020202020204" pitchFamily="34" charset="0"/>
              <a:buChar char="•"/>
              <a:defRPr sz="1412" b="0" i="0" kern="1200">
                <a:solidFill>
                  <a:schemeClr val="tx1"/>
                </a:solidFill>
                <a:latin typeface="Ubuntu" panose="020B0504030602030204" pitchFamily="34" charset="0"/>
                <a:ea typeface="Ubuntu" panose="020B0504030602030204" pitchFamily="34" charset="0"/>
                <a:cs typeface="Ubuntu" panose="020B0504030602030204" pitchFamily="34" charset="0"/>
              </a:defRPr>
            </a:lvl4pPr>
            <a:lvl5pPr marL="1996995"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5pPr>
            <a:lvl6pPr marL="2440771"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6pPr>
            <a:lvl7pPr marL="2884548"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7pPr>
            <a:lvl8pPr marL="3328325"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8pPr>
            <a:lvl9pPr marL="3772101"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9pPr>
          </a:lstStyle>
          <a:p>
            <a:pPr marL="0" indent="0">
              <a:buFont typeface="Arial" panose="020B0604020202020204" pitchFamily="34" charset="0"/>
              <a:buNone/>
            </a:pPr>
            <a:r>
              <a:rPr lang="en-US"/>
              <a:t>Treehouse</a:t>
            </a:r>
          </a:p>
          <a:p>
            <a:r>
              <a:rPr lang="en-US" sz="1800"/>
              <a:t>Client funded Design Team</a:t>
            </a:r>
          </a:p>
          <a:p>
            <a:r>
              <a:rPr lang="en-US" sz="1800"/>
              <a:t>LEAN DER program</a:t>
            </a:r>
          </a:p>
          <a:p>
            <a:r>
              <a:rPr lang="en-US" sz="1800"/>
              <a:t>LISC/MHP* Climate Ready Housing Program</a:t>
            </a:r>
          </a:p>
          <a:p>
            <a:r>
              <a:rPr lang="en-US" sz="1800"/>
              <a:t>MA DOER Low to Moderate Income Housing </a:t>
            </a:r>
            <a:r>
              <a:rPr lang="en-US" sz="1800" err="1"/>
              <a:t>Decarbonizatinon</a:t>
            </a:r>
            <a:r>
              <a:rPr lang="en-US" sz="1800"/>
              <a:t> Grant Program</a:t>
            </a:r>
          </a:p>
          <a:p>
            <a:r>
              <a:rPr lang="en-US" sz="1800"/>
              <a:t>Tax Re-syndication</a:t>
            </a:r>
          </a:p>
          <a:p>
            <a:pPr marL="0" indent="0">
              <a:buFont typeface="Arial" panose="020B0604020202020204" pitchFamily="34" charset="0"/>
              <a:buNone/>
            </a:pPr>
            <a:endParaRPr lang="en-US" sz="1800"/>
          </a:p>
        </p:txBody>
      </p:sp>
      <p:sp>
        <p:nvSpPr>
          <p:cNvPr id="11" name="Content Placeholder 3">
            <a:extLst>
              <a:ext uri="{FF2B5EF4-FFF2-40B4-BE49-F238E27FC236}">
                <a16:creationId xmlns:a16="http://schemas.microsoft.com/office/drawing/2014/main" id="{41A46F7A-FF7C-A485-DA09-CEE29FC291E0}"/>
              </a:ext>
            </a:extLst>
          </p:cNvPr>
          <p:cNvSpPr>
            <a:spLocks noGrp="1"/>
          </p:cNvSpPr>
          <p:nvPr>
            <p:ph sz="half" idx="2"/>
          </p:nvPr>
        </p:nvSpPr>
        <p:spPr>
          <a:xfrm>
            <a:off x="3795623" y="1858476"/>
            <a:ext cx="4140679" cy="3861072"/>
          </a:xfrm>
        </p:spPr>
        <p:txBody>
          <a:bodyPr>
            <a:normAutofit fontScale="92500" lnSpcReduction="20000"/>
          </a:bodyPr>
          <a:lstStyle/>
          <a:p>
            <a:pPr marL="0" indent="0">
              <a:buNone/>
            </a:pPr>
            <a:r>
              <a:rPr lang="en-US" err="1"/>
              <a:t>Nonantum</a:t>
            </a:r>
            <a:r>
              <a:rPr lang="en-US"/>
              <a:t> Village</a:t>
            </a:r>
          </a:p>
          <a:p>
            <a:pPr>
              <a:lnSpc>
                <a:spcPct val="110000"/>
              </a:lnSpc>
            </a:pPr>
            <a:r>
              <a:rPr lang="en-US" sz="1900"/>
              <a:t>Client funded Scope Development, ZOT plan</a:t>
            </a:r>
          </a:p>
          <a:p>
            <a:pPr>
              <a:lnSpc>
                <a:spcPct val="110000"/>
              </a:lnSpc>
            </a:pPr>
            <a:r>
              <a:rPr lang="en-US" sz="1900"/>
              <a:t>Capital Project – City of Newton, LEAN, MA DEP, foundations</a:t>
            </a:r>
          </a:p>
          <a:p>
            <a:pPr>
              <a:lnSpc>
                <a:spcPct val="110000"/>
              </a:lnSpc>
            </a:pPr>
            <a:r>
              <a:rPr lang="en-US" sz="1900"/>
              <a:t>(short term) Over Time upgrades – actions at turnover, operating reserves, replacement reserves</a:t>
            </a:r>
          </a:p>
          <a:p>
            <a:pPr>
              <a:lnSpc>
                <a:spcPct val="110000"/>
              </a:lnSpc>
            </a:pPr>
            <a:r>
              <a:rPr lang="en-US" sz="1900"/>
              <a:t>(longer term) Over Time upgrades – new LEAN pathways (DER, electrification), replacement reserves</a:t>
            </a:r>
          </a:p>
          <a:p>
            <a:pPr>
              <a:lnSpc>
                <a:spcPct val="110000"/>
              </a:lnSpc>
            </a:pPr>
            <a:endParaRPr lang="en-US" sz="1900"/>
          </a:p>
          <a:p>
            <a:endParaRPr lang="en-US" sz="1900"/>
          </a:p>
          <a:p>
            <a:endParaRPr lang="en-US" sz="1800"/>
          </a:p>
        </p:txBody>
      </p:sp>
      <p:sp>
        <p:nvSpPr>
          <p:cNvPr id="12" name="Content Placeholder 3">
            <a:extLst>
              <a:ext uri="{FF2B5EF4-FFF2-40B4-BE49-F238E27FC236}">
                <a16:creationId xmlns:a16="http://schemas.microsoft.com/office/drawing/2014/main" id="{24F06071-1905-A351-1959-B95BE191B0E7}"/>
              </a:ext>
            </a:extLst>
          </p:cNvPr>
          <p:cNvSpPr txBox="1">
            <a:spLocks/>
          </p:cNvSpPr>
          <p:nvPr/>
        </p:nvSpPr>
        <p:spPr>
          <a:xfrm>
            <a:off x="429857" y="1858476"/>
            <a:ext cx="3184472" cy="3861072"/>
          </a:xfrm>
          <a:prstGeom prst="rect">
            <a:avLst/>
          </a:prstGeom>
        </p:spPr>
        <p:txBody>
          <a:bodyPr vert="horz" lIns="91440" tIns="45720" rIns="91440" bIns="45720" rtlCol="0">
            <a:normAutofit/>
          </a:bodyPr>
          <a:lstStyle>
            <a:lvl1pPr marL="221888" indent="-221888" algn="l" defTabSz="887553" rtl="0" eaLnBrk="1" latinLnBrk="0" hangingPunct="1">
              <a:lnSpc>
                <a:spcPct val="90000"/>
              </a:lnSpc>
              <a:spcBef>
                <a:spcPts val="971"/>
              </a:spcBef>
              <a:buFont typeface="Arial" panose="020B0604020202020204" pitchFamily="34" charset="0"/>
              <a:buChar char="•"/>
              <a:defRPr sz="2824" b="0" i="0" kern="1200">
                <a:solidFill>
                  <a:schemeClr val="tx1"/>
                </a:solidFill>
                <a:latin typeface="Ubuntu" panose="020B0504030602030204" pitchFamily="34" charset="0"/>
                <a:ea typeface="Ubuntu" panose="020B0504030602030204" pitchFamily="34" charset="0"/>
                <a:cs typeface="Ubuntu" panose="020B0504030602030204" pitchFamily="34" charset="0"/>
              </a:defRPr>
            </a:lvl1pPr>
            <a:lvl2pPr marL="665665" indent="-221888" algn="l" defTabSz="887553" rtl="0" eaLnBrk="1" latinLnBrk="0" hangingPunct="1">
              <a:lnSpc>
                <a:spcPct val="90000"/>
              </a:lnSpc>
              <a:spcBef>
                <a:spcPts val="485"/>
              </a:spcBef>
              <a:buFont typeface="Arial" panose="020B0604020202020204" pitchFamily="34" charset="0"/>
              <a:buChar char="•"/>
              <a:defRPr sz="2118" kern="1200">
                <a:solidFill>
                  <a:schemeClr val="tx1"/>
                </a:solidFill>
                <a:latin typeface="Ubuntu" panose="020B0504030602030204" pitchFamily="34" charset="0"/>
                <a:ea typeface="Ubuntu" panose="020B0504030602030204" pitchFamily="34" charset="0"/>
                <a:cs typeface="Ubuntu" panose="020B0504030602030204" pitchFamily="34" charset="0"/>
              </a:defRPr>
            </a:lvl2pPr>
            <a:lvl3pPr marL="1109442" indent="-221888" algn="l" defTabSz="887553" rtl="0" eaLnBrk="1" latinLnBrk="0" hangingPunct="1">
              <a:lnSpc>
                <a:spcPct val="90000"/>
              </a:lnSpc>
              <a:spcBef>
                <a:spcPts val="485"/>
              </a:spcBef>
              <a:buFont typeface="Arial" panose="020B0604020202020204" pitchFamily="34" charset="0"/>
              <a:buChar char="•"/>
              <a:defRPr sz="1588" kern="1200">
                <a:solidFill>
                  <a:schemeClr val="tx1"/>
                </a:solidFill>
                <a:latin typeface="Ubuntu" panose="020B0504030602030204" pitchFamily="34" charset="0"/>
                <a:ea typeface="Ubuntu" panose="020B0504030602030204" pitchFamily="34" charset="0"/>
                <a:cs typeface="Ubuntu" panose="020B0504030602030204" pitchFamily="34" charset="0"/>
              </a:defRPr>
            </a:lvl3pPr>
            <a:lvl4pPr marL="1553218" indent="-221888" algn="l" defTabSz="887553" rtl="0" eaLnBrk="1" latinLnBrk="0" hangingPunct="1">
              <a:lnSpc>
                <a:spcPct val="90000"/>
              </a:lnSpc>
              <a:spcBef>
                <a:spcPts val="485"/>
              </a:spcBef>
              <a:buFont typeface="Arial" panose="020B0604020202020204" pitchFamily="34" charset="0"/>
              <a:buChar char="•"/>
              <a:defRPr sz="1412" b="0" i="0" kern="1200">
                <a:solidFill>
                  <a:schemeClr val="tx1"/>
                </a:solidFill>
                <a:latin typeface="Ubuntu" panose="020B0504030602030204" pitchFamily="34" charset="0"/>
                <a:ea typeface="Ubuntu" panose="020B0504030602030204" pitchFamily="34" charset="0"/>
                <a:cs typeface="Ubuntu" panose="020B0504030602030204" pitchFamily="34" charset="0"/>
              </a:defRPr>
            </a:lvl4pPr>
            <a:lvl5pPr marL="1996995"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5pPr>
            <a:lvl6pPr marL="2440771"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6pPr>
            <a:lvl7pPr marL="2884548"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7pPr>
            <a:lvl8pPr marL="3328325"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8pPr>
            <a:lvl9pPr marL="3772101"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9pPr>
          </a:lstStyle>
          <a:p>
            <a:pPr marL="0" indent="0">
              <a:buNone/>
            </a:pPr>
            <a:r>
              <a:rPr lang="en-US"/>
              <a:t>Atwood Aces</a:t>
            </a:r>
          </a:p>
          <a:p>
            <a:r>
              <a:rPr lang="en-US" sz="1800"/>
              <a:t>Federally funded – via a competitive HUD grant we used to develop a program – Owner education and  Scope Development (Owner’s Rep function)</a:t>
            </a:r>
          </a:p>
          <a:p>
            <a:r>
              <a:rPr lang="en-US" sz="1800"/>
              <a:t>Ratepayer funded – via the LEAN program – retrofit implementation</a:t>
            </a:r>
          </a:p>
        </p:txBody>
      </p:sp>
      <p:sp>
        <p:nvSpPr>
          <p:cNvPr id="13" name="TextBox 12">
            <a:extLst>
              <a:ext uri="{FF2B5EF4-FFF2-40B4-BE49-F238E27FC236}">
                <a16:creationId xmlns:a16="http://schemas.microsoft.com/office/drawing/2014/main" id="{BA0DC88D-D3E2-2CEE-1BD2-A0955CDDAC6D}"/>
              </a:ext>
            </a:extLst>
          </p:cNvPr>
          <p:cNvSpPr txBox="1"/>
          <p:nvPr/>
        </p:nvSpPr>
        <p:spPr>
          <a:xfrm>
            <a:off x="285173" y="5755343"/>
            <a:ext cx="10014527" cy="307777"/>
          </a:xfrm>
          <a:prstGeom prst="rect">
            <a:avLst/>
          </a:prstGeom>
          <a:noFill/>
        </p:spPr>
        <p:txBody>
          <a:bodyPr wrap="square" rtlCol="0">
            <a:spAutoFit/>
          </a:bodyPr>
          <a:lstStyle/>
          <a:p>
            <a:r>
              <a:rPr lang="en-US" sz="1400"/>
              <a:t>*</a:t>
            </a:r>
            <a:r>
              <a:rPr lang="en-US" sz="1400">
                <a:hlinkClick r:id="rId3"/>
              </a:rPr>
              <a:t>Massachusetts Housing Partnership</a:t>
            </a:r>
            <a:endParaRPr lang="en-US" sz="1400"/>
          </a:p>
        </p:txBody>
      </p:sp>
    </p:spTree>
    <p:extLst>
      <p:ext uri="{BB962C8B-B14F-4D97-AF65-F5344CB8AC3E}">
        <p14:creationId xmlns:p14="http://schemas.microsoft.com/office/powerpoint/2010/main" val="3788025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women and a child sitting on a staircase&#10;&#10;Description automatically generated">
            <a:extLst>
              <a:ext uri="{FF2B5EF4-FFF2-40B4-BE49-F238E27FC236}">
                <a16:creationId xmlns:a16="http://schemas.microsoft.com/office/drawing/2014/main" id="{97F34C25-17A4-1D22-4CE7-4D4AD8630942}"/>
              </a:ext>
            </a:extLst>
          </p:cNvPr>
          <p:cNvPicPr>
            <a:picLocks noChangeAspect="1"/>
          </p:cNvPicPr>
          <p:nvPr/>
        </p:nvPicPr>
        <p:blipFill rotWithShape="1">
          <a:blip r:embed="rId3"/>
          <a:srcRect r="19560"/>
          <a:stretch/>
        </p:blipFill>
        <p:spPr>
          <a:xfrm>
            <a:off x="3921194" y="0"/>
            <a:ext cx="8270806" cy="6858000"/>
          </a:xfrm>
          <a:prstGeom prst="rect">
            <a:avLst/>
          </a:prstGeom>
        </p:spPr>
      </p:pic>
      <p:sp>
        <p:nvSpPr>
          <p:cNvPr id="4" name="Rectangle 3">
            <a:extLst>
              <a:ext uri="{FF2B5EF4-FFF2-40B4-BE49-F238E27FC236}">
                <a16:creationId xmlns:a16="http://schemas.microsoft.com/office/drawing/2014/main" id="{561553D4-0D37-A290-6189-4C0046FDFF0A}"/>
              </a:ext>
            </a:extLst>
          </p:cNvPr>
          <p:cNvSpPr/>
          <p:nvPr/>
        </p:nvSpPr>
        <p:spPr>
          <a:xfrm rot="5400000">
            <a:off x="2186710" y="-2186710"/>
            <a:ext cx="6858002" cy="11231422"/>
          </a:xfrm>
          <a:prstGeom prst="rect">
            <a:avLst/>
          </a:prstGeom>
          <a:gradFill>
            <a:gsLst>
              <a:gs pos="0">
                <a:schemeClr val="tx1">
                  <a:alpha val="0"/>
                </a:schemeClr>
              </a:gs>
              <a:gs pos="44000">
                <a:schemeClr val="accent1">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293" rtl="0" eaLnBrk="1" latinLnBrk="0" hangingPunct="1">
              <a:defRPr sz="1800" kern="1200">
                <a:solidFill>
                  <a:schemeClr val="lt1"/>
                </a:solidFill>
                <a:latin typeface="+mn-lt"/>
                <a:ea typeface="+mn-ea"/>
                <a:cs typeface="+mn-cs"/>
              </a:defRPr>
            </a:lvl1pPr>
            <a:lvl2pPr marL="457146" algn="l" defTabSz="914293" rtl="0" eaLnBrk="1" latinLnBrk="0" hangingPunct="1">
              <a:defRPr sz="1800" kern="1200">
                <a:solidFill>
                  <a:schemeClr val="lt1"/>
                </a:solidFill>
                <a:latin typeface="+mn-lt"/>
                <a:ea typeface="+mn-ea"/>
                <a:cs typeface="+mn-cs"/>
              </a:defRPr>
            </a:lvl2pPr>
            <a:lvl3pPr marL="914293" algn="l" defTabSz="914293" rtl="0" eaLnBrk="1" latinLnBrk="0" hangingPunct="1">
              <a:defRPr sz="1800" kern="1200">
                <a:solidFill>
                  <a:schemeClr val="lt1"/>
                </a:solidFill>
                <a:latin typeface="+mn-lt"/>
                <a:ea typeface="+mn-ea"/>
                <a:cs typeface="+mn-cs"/>
              </a:defRPr>
            </a:lvl3pPr>
            <a:lvl4pPr marL="1371440" algn="l" defTabSz="914293" rtl="0" eaLnBrk="1" latinLnBrk="0" hangingPunct="1">
              <a:defRPr sz="1800" kern="1200">
                <a:solidFill>
                  <a:schemeClr val="lt1"/>
                </a:solidFill>
                <a:latin typeface="+mn-lt"/>
                <a:ea typeface="+mn-ea"/>
                <a:cs typeface="+mn-cs"/>
              </a:defRPr>
            </a:lvl4pPr>
            <a:lvl5pPr marL="1828586" algn="l" defTabSz="914293" rtl="0" eaLnBrk="1" latinLnBrk="0" hangingPunct="1">
              <a:defRPr sz="1800" kern="1200">
                <a:solidFill>
                  <a:schemeClr val="lt1"/>
                </a:solidFill>
                <a:latin typeface="+mn-lt"/>
                <a:ea typeface="+mn-ea"/>
                <a:cs typeface="+mn-cs"/>
              </a:defRPr>
            </a:lvl5pPr>
            <a:lvl6pPr marL="2285733" algn="l" defTabSz="914293" rtl="0" eaLnBrk="1" latinLnBrk="0" hangingPunct="1">
              <a:defRPr sz="1800" kern="1200">
                <a:solidFill>
                  <a:schemeClr val="lt1"/>
                </a:solidFill>
                <a:latin typeface="+mn-lt"/>
                <a:ea typeface="+mn-ea"/>
                <a:cs typeface="+mn-cs"/>
              </a:defRPr>
            </a:lvl6pPr>
            <a:lvl7pPr marL="2742879" algn="l" defTabSz="914293" rtl="0" eaLnBrk="1" latinLnBrk="0" hangingPunct="1">
              <a:defRPr sz="1800" kern="1200">
                <a:solidFill>
                  <a:schemeClr val="lt1"/>
                </a:solidFill>
                <a:latin typeface="+mn-lt"/>
                <a:ea typeface="+mn-ea"/>
                <a:cs typeface="+mn-cs"/>
              </a:defRPr>
            </a:lvl7pPr>
            <a:lvl8pPr marL="3200026" algn="l" defTabSz="914293" rtl="0" eaLnBrk="1" latinLnBrk="0" hangingPunct="1">
              <a:defRPr sz="1800" kern="1200">
                <a:solidFill>
                  <a:schemeClr val="lt1"/>
                </a:solidFill>
                <a:latin typeface="+mn-lt"/>
                <a:ea typeface="+mn-ea"/>
                <a:cs typeface="+mn-cs"/>
              </a:defRPr>
            </a:lvl8pPr>
            <a:lvl9pPr marL="3657172" algn="l" defTabSz="914293"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7289AB8F-A2FD-0A36-B7DB-DB6F642004ED}"/>
              </a:ext>
            </a:extLst>
          </p:cNvPr>
          <p:cNvSpPr>
            <a:spLocks noGrp="1"/>
          </p:cNvSpPr>
          <p:nvPr>
            <p:ph type="ctrTitle"/>
          </p:nvPr>
        </p:nvSpPr>
        <p:spPr>
          <a:xfrm>
            <a:off x="750497" y="1960921"/>
            <a:ext cx="10363200" cy="888828"/>
          </a:xfrm>
        </p:spPr>
        <p:txBody>
          <a:bodyPr>
            <a:normAutofit/>
          </a:bodyPr>
          <a:lstStyle/>
          <a:p>
            <a:r>
              <a:rPr lang="en-US" sz="5800">
                <a:latin typeface="Ubuntu"/>
              </a:rPr>
              <a:t>Question &amp; Answer Session</a:t>
            </a:r>
          </a:p>
        </p:txBody>
      </p:sp>
      <p:pic>
        <p:nvPicPr>
          <p:cNvPr id="10" name="Picture 7" descr="A picture containing text, clipart, tableware, plate&#10;&#10;Description automatically generated">
            <a:extLst>
              <a:ext uri="{FF2B5EF4-FFF2-40B4-BE49-F238E27FC236}">
                <a16:creationId xmlns:a16="http://schemas.microsoft.com/office/drawing/2014/main" id="{10C8F6A1-861C-57DC-312A-E346E11D37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246" y="5855321"/>
            <a:ext cx="2988908" cy="548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47268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DDEC025-0EA6-CC91-17EC-04AB24127327}"/>
              </a:ext>
            </a:extLst>
          </p:cNvPr>
          <p:cNvSpPr/>
          <p:nvPr/>
        </p:nvSpPr>
        <p:spPr>
          <a:xfrm>
            <a:off x="-1" y="0"/>
            <a:ext cx="12192001" cy="1785257"/>
          </a:xfrm>
          <a:prstGeom prst="rect">
            <a:avLst/>
          </a:prstGeom>
          <a:solidFill>
            <a:srgbClr val="24A3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DF0E95-4A76-23CF-0497-2786B338A609}"/>
              </a:ext>
            </a:extLst>
          </p:cNvPr>
          <p:cNvSpPr>
            <a:spLocks noGrp="1"/>
          </p:cNvSpPr>
          <p:nvPr>
            <p:ph type="title"/>
          </p:nvPr>
        </p:nvSpPr>
        <p:spPr>
          <a:xfrm>
            <a:off x="646612" y="683706"/>
            <a:ext cx="10515600" cy="1026206"/>
          </a:xfrm>
        </p:spPr>
        <p:txBody>
          <a:bodyPr vert="horz" lIns="91440" tIns="45720" rIns="91440" bIns="45720" rtlCol="0" anchor="ctr">
            <a:noAutofit/>
          </a:bodyPr>
          <a:lstStyle/>
          <a:p>
            <a:pPr algn="ctr"/>
            <a:r>
              <a:rPr lang="en-US" sz="4000">
                <a:solidFill>
                  <a:srgbClr val="FFFFFF"/>
                </a:solidFill>
                <a:latin typeface="Ubuntu"/>
              </a:rPr>
              <a:t>Mark your calendar</a:t>
            </a:r>
            <a:br>
              <a:rPr lang="en-US" sz="4000">
                <a:latin typeface="Ubuntu"/>
              </a:rPr>
            </a:br>
            <a:endParaRPr lang="en-US" sz="3850">
              <a:solidFill>
                <a:srgbClr val="FFFFFF"/>
              </a:solidFill>
            </a:endParaRPr>
          </a:p>
        </p:txBody>
      </p:sp>
      <p:sp>
        <p:nvSpPr>
          <p:cNvPr id="3" name="TextBox 2">
            <a:extLst>
              <a:ext uri="{FF2B5EF4-FFF2-40B4-BE49-F238E27FC236}">
                <a16:creationId xmlns:a16="http://schemas.microsoft.com/office/drawing/2014/main" id="{676C5AAF-833B-A909-A782-AF2EC49F3A96}"/>
              </a:ext>
            </a:extLst>
          </p:cNvPr>
          <p:cNvSpPr txBox="1"/>
          <p:nvPr/>
        </p:nvSpPr>
        <p:spPr>
          <a:xfrm>
            <a:off x="648876" y="2049713"/>
            <a:ext cx="11138997" cy="42780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2A55A3"/>
                </a:solidFill>
                <a:latin typeface="Ubuntu"/>
                <a:ea typeface="+mn-lt"/>
                <a:cs typeface="+mn-lt"/>
              </a:rPr>
              <a:t>August 20, 2024</a:t>
            </a:r>
          </a:p>
          <a:p>
            <a:endParaRPr lang="en-US" sz="2400" b="1">
              <a:solidFill>
                <a:srgbClr val="2A55A3"/>
              </a:solidFill>
              <a:latin typeface="Ubuntu"/>
              <a:ea typeface="+mn-lt"/>
              <a:cs typeface="+mn-lt"/>
            </a:endParaRPr>
          </a:p>
          <a:p>
            <a:r>
              <a:rPr lang="en-US" sz="2400" b="1">
                <a:solidFill>
                  <a:srgbClr val="2A55A3"/>
                </a:solidFill>
                <a:latin typeface="Ubuntu"/>
                <a:ea typeface="+mn-lt"/>
                <a:cs typeface="+mn-lt"/>
              </a:rPr>
              <a:t>ENERGY STAR and R2E2 present:</a:t>
            </a:r>
            <a:endParaRPr lang="en-US">
              <a:solidFill>
                <a:srgbClr val="000000"/>
              </a:solidFill>
              <a:latin typeface="Calibri" panose="020F0502020204030204"/>
              <a:ea typeface="+mn-lt"/>
              <a:cs typeface="+mn-lt"/>
            </a:endParaRPr>
          </a:p>
          <a:p>
            <a:endParaRPr lang="en-US" sz="2400" b="1">
              <a:solidFill>
                <a:srgbClr val="2A55A3"/>
              </a:solidFill>
              <a:latin typeface="Ubuntu"/>
              <a:ea typeface="+mn-lt"/>
              <a:cs typeface="+mn-lt"/>
            </a:endParaRPr>
          </a:p>
          <a:p>
            <a:r>
              <a:rPr lang="en-US" sz="2400" b="1" i="1">
                <a:solidFill>
                  <a:srgbClr val="2A55A3"/>
                </a:solidFill>
                <a:latin typeface="Ubuntu"/>
                <a:ea typeface="+mn-lt"/>
                <a:cs typeface="+mn-lt"/>
              </a:rPr>
              <a:t>Well-Designed Equitable Home Energy Upgrades: </a:t>
            </a:r>
            <a:endParaRPr lang="en-US" sz="2400" i="1">
              <a:latin typeface="Ubuntu"/>
              <a:ea typeface="Calibri"/>
              <a:cs typeface="Calibri"/>
            </a:endParaRPr>
          </a:p>
          <a:p>
            <a:r>
              <a:rPr lang="en-US" sz="2400" b="1" i="1">
                <a:solidFill>
                  <a:srgbClr val="2A55A3"/>
                </a:solidFill>
                <a:latin typeface="Ubuntu"/>
                <a:ea typeface="+mn-lt"/>
                <a:cs typeface="+mn-lt"/>
              </a:rPr>
              <a:t>Best Practices and Strategies</a:t>
            </a:r>
          </a:p>
          <a:p>
            <a:endParaRPr lang="en-US" sz="2400">
              <a:latin typeface="Ubuntu"/>
              <a:cs typeface="Calibri"/>
            </a:endParaRPr>
          </a:p>
          <a:p>
            <a:r>
              <a:rPr lang="en-US" sz="2400">
                <a:ea typeface="+mn-lt"/>
                <a:cs typeface="+mn-lt"/>
              </a:rPr>
              <a:t>Using R2E2’s Playbook, this workshop will do a deeper dive into specific best practices for program design. </a:t>
            </a:r>
          </a:p>
          <a:p>
            <a:endParaRPr lang="en-US" sz="2400">
              <a:cs typeface="Calibri"/>
            </a:endParaRPr>
          </a:p>
          <a:p>
            <a:r>
              <a:rPr lang="en-US" sz="2400">
                <a:cs typeface="Calibri"/>
              </a:rPr>
              <a:t>For more information: </a:t>
            </a:r>
            <a:r>
              <a:rPr lang="en-US" sz="2400">
                <a:ea typeface="+mn-lt"/>
                <a:cs typeface="+mn-lt"/>
                <a:hlinkClick r:id="rId3"/>
              </a:rPr>
              <a:t>https://www.energystar.gov/equitableupgrades</a:t>
            </a:r>
            <a:endParaRPr lang="en-US" sz="2400">
              <a:ea typeface="+mn-lt"/>
              <a:cs typeface="+mn-lt"/>
            </a:endParaRPr>
          </a:p>
        </p:txBody>
      </p:sp>
    </p:spTree>
    <p:extLst>
      <p:ext uri="{BB962C8B-B14F-4D97-AF65-F5344CB8AC3E}">
        <p14:creationId xmlns:p14="http://schemas.microsoft.com/office/powerpoint/2010/main" val="771103654"/>
      </p:ext>
    </p:extLst>
  </p:cSld>
  <p:clrMapOvr>
    <a:masterClrMapping/>
  </p:clrMapOvr>
  <p:extLst>
    <p:ext uri="{6950BFC3-D8DA-4A85-94F7-54DA5524770B}">
      <p188:commentRel xmlns:p188="http://schemas.microsoft.com/office/powerpoint/2018/8/main" r:id="rId2"/>
    </p:ext>
  </p:extLs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DDEC025-0EA6-CC91-17EC-04AB24127327}"/>
              </a:ext>
            </a:extLst>
          </p:cNvPr>
          <p:cNvSpPr/>
          <p:nvPr/>
        </p:nvSpPr>
        <p:spPr>
          <a:xfrm>
            <a:off x="-1" y="0"/>
            <a:ext cx="12192001" cy="1785257"/>
          </a:xfrm>
          <a:prstGeom prst="rect">
            <a:avLst/>
          </a:prstGeom>
          <a:solidFill>
            <a:srgbClr val="24A3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DF0E95-4A76-23CF-0497-2786B338A609}"/>
              </a:ext>
            </a:extLst>
          </p:cNvPr>
          <p:cNvSpPr>
            <a:spLocks noGrp="1"/>
          </p:cNvSpPr>
          <p:nvPr>
            <p:ph type="title"/>
          </p:nvPr>
        </p:nvSpPr>
        <p:spPr>
          <a:xfrm>
            <a:off x="646612" y="384349"/>
            <a:ext cx="10515600" cy="1325563"/>
          </a:xfrm>
        </p:spPr>
        <p:txBody>
          <a:bodyPr/>
          <a:lstStyle/>
          <a:p>
            <a:pPr algn="ctr"/>
            <a:r>
              <a:rPr lang="en-US" sz="3850">
                <a:solidFill>
                  <a:srgbClr val="FFFFFF"/>
                </a:solidFill>
                <a:latin typeface="Ubuntu"/>
              </a:rPr>
              <a:t>Thank you from the R2E2 Partners</a:t>
            </a:r>
            <a:endParaRPr lang="en-US">
              <a:solidFill>
                <a:srgbClr val="FFFFFF"/>
              </a:solidFill>
            </a:endParaRPr>
          </a:p>
        </p:txBody>
      </p:sp>
      <p:grpSp>
        <p:nvGrpSpPr>
          <p:cNvPr id="14" name="Group 13">
            <a:extLst>
              <a:ext uri="{FF2B5EF4-FFF2-40B4-BE49-F238E27FC236}">
                <a16:creationId xmlns:a16="http://schemas.microsoft.com/office/drawing/2014/main" id="{2F1B3BA6-8645-8003-1B3E-9586C42EDA57}"/>
              </a:ext>
            </a:extLst>
          </p:cNvPr>
          <p:cNvGrpSpPr/>
          <p:nvPr/>
        </p:nvGrpSpPr>
        <p:grpSpPr>
          <a:xfrm>
            <a:off x="414216" y="2545646"/>
            <a:ext cx="11363568" cy="835406"/>
            <a:chOff x="413817" y="2545646"/>
            <a:chExt cx="11363568" cy="835406"/>
          </a:xfrm>
        </p:grpSpPr>
        <p:pic>
          <p:nvPicPr>
            <p:cNvPr id="5" name="Picture 4" descr="Shape&#10;&#10;Description automatically generated with low confidence">
              <a:extLst>
                <a:ext uri="{FF2B5EF4-FFF2-40B4-BE49-F238E27FC236}">
                  <a16:creationId xmlns:a16="http://schemas.microsoft.com/office/drawing/2014/main" id="{F18197CE-DAFD-6B5A-1D71-C5A0B2C9D61D}"/>
                </a:ext>
              </a:extLst>
            </p:cNvPr>
            <p:cNvPicPr>
              <a:picLocks noChangeAspect="1"/>
            </p:cNvPicPr>
            <p:nvPr/>
          </p:nvPicPr>
          <p:blipFill>
            <a:blip r:embed="rId3"/>
            <a:stretch>
              <a:fillRect/>
            </a:stretch>
          </p:blipFill>
          <p:spPr>
            <a:xfrm>
              <a:off x="5129178" y="2545646"/>
              <a:ext cx="3308641" cy="835406"/>
            </a:xfrm>
            <a:prstGeom prst="rect">
              <a:avLst/>
            </a:prstGeom>
          </p:spPr>
        </p:pic>
        <p:pic>
          <p:nvPicPr>
            <p:cNvPr id="7" name="Picture 6" descr="A screenshot of a video game&#10;&#10;Description automatically generated with medium confidence">
              <a:extLst>
                <a:ext uri="{FF2B5EF4-FFF2-40B4-BE49-F238E27FC236}">
                  <a16:creationId xmlns:a16="http://schemas.microsoft.com/office/drawing/2014/main" id="{3EDF4E73-93F3-A50E-DD98-37282A8F46DB}"/>
                </a:ext>
              </a:extLst>
            </p:cNvPr>
            <p:cNvPicPr>
              <a:picLocks noChangeAspect="1"/>
            </p:cNvPicPr>
            <p:nvPr/>
          </p:nvPicPr>
          <p:blipFill>
            <a:blip r:embed="rId4"/>
            <a:stretch>
              <a:fillRect/>
            </a:stretch>
          </p:blipFill>
          <p:spPr>
            <a:xfrm>
              <a:off x="8927440" y="2606424"/>
              <a:ext cx="2849945" cy="713850"/>
            </a:xfrm>
            <a:prstGeom prst="rect">
              <a:avLst/>
            </a:prstGeom>
          </p:spPr>
        </p:pic>
        <p:pic>
          <p:nvPicPr>
            <p:cNvPr id="9" name="Picture 8" descr="Logo&#10;&#10;Description automatically generated">
              <a:extLst>
                <a:ext uri="{FF2B5EF4-FFF2-40B4-BE49-F238E27FC236}">
                  <a16:creationId xmlns:a16="http://schemas.microsoft.com/office/drawing/2014/main" id="{DDF8AA8C-6AE1-42F0-50D9-A36652DC0EB4}"/>
                </a:ext>
              </a:extLst>
            </p:cNvPr>
            <p:cNvPicPr>
              <a:picLocks noChangeAspect="1"/>
            </p:cNvPicPr>
            <p:nvPr/>
          </p:nvPicPr>
          <p:blipFill>
            <a:blip r:embed="rId5"/>
            <a:stretch>
              <a:fillRect/>
            </a:stretch>
          </p:blipFill>
          <p:spPr>
            <a:xfrm>
              <a:off x="3089981" y="2606425"/>
              <a:ext cx="1549575" cy="713849"/>
            </a:xfrm>
            <a:prstGeom prst="rect">
              <a:avLst/>
            </a:prstGeom>
          </p:spPr>
        </p:pic>
        <p:pic>
          <p:nvPicPr>
            <p:cNvPr id="4" name="Picture 3" descr="A picture containing text, plate, tableware, dishware&#10;&#10;Description automatically generated">
              <a:extLst>
                <a:ext uri="{FF2B5EF4-FFF2-40B4-BE49-F238E27FC236}">
                  <a16:creationId xmlns:a16="http://schemas.microsoft.com/office/drawing/2014/main" id="{9AEAF0B0-DDF4-69B1-1B83-234A9F276E50}"/>
                </a:ext>
              </a:extLst>
            </p:cNvPr>
            <p:cNvPicPr>
              <a:picLocks noChangeAspect="1"/>
            </p:cNvPicPr>
            <p:nvPr/>
          </p:nvPicPr>
          <p:blipFill>
            <a:blip r:embed="rId6"/>
            <a:stretch>
              <a:fillRect/>
            </a:stretch>
          </p:blipFill>
          <p:spPr>
            <a:xfrm>
              <a:off x="413817" y="2660343"/>
              <a:ext cx="2186542" cy="606012"/>
            </a:xfrm>
            <a:prstGeom prst="rect">
              <a:avLst/>
            </a:prstGeom>
          </p:spPr>
        </p:pic>
      </p:grpSp>
    </p:spTree>
    <p:extLst>
      <p:ext uri="{BB962C8B-B14F-4D97-AF65-F5344CB8AC3E}">
        <p14:creationId xmlns:p14="http://schemas.microsoft.com/office/powerpoint/2010/main" val="138773884"/>
      </p:ext>
    </p:extLst>
  </p:cSld>
  <p:clrMapOvr>
    <a:masterClrMapping/>
  </p:clrMapOvr>
  <p:extLst>
    <p:ext uri="{6950BFC3-D8DA-4A85-94F7-54DA5524770B}">
      <p188:commentRel xmlns:p188="http://schemas.microsoft.com/office/powerpoint/2018/8/main" r:id="rId2"/>
    </p:ext>
  </p:extLs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6304180-55DE-2906-3FA3-096035DCB4D0}"/>
              </a:ext>
            </a:extLst>
          </p:cNvPr>
          <p:cNvSpPr/>
          <p:nvPr/>
        </p:nvSpPr>
        <p:spPr>
          <a:xfrm>
            <a:off x="-1" y="0"/>
            <a:ext cx="12192001" cy="1785257"/>
          </a:xfrm>
          <a:prstGeom prst="rect">
            <a:avLst/>
          </a:prstGeom>
          <a:solidFill>
            <a:srgbClr val="24A3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DF0E95-4A76-23CF-0497-2786B338A609}"/>
              </a:ext>
            </a:extLst>
          </p:cNvPr>
          <p:cNvSpPr>
            <a:spLocks noGrp="1"/>
          </p:cNvSpPr>
          <p:nvPr>
            <p:ph type="title"/>
          </p:nvPr>
        </p:nvSpPr>
        <p:spPr>
          <a:xfrm>
            <a:off x="646612" y="384349"/>
            <a:ext cx="10515600" cy="1325563"/>
          </a:xfrm>
        </p:spPr>
        <p:txBody>
          <a:bodyPr/>
          <a:lstStyle/>
          <a:p>
            <a:pPr algn="ctr"/>
            <a:r>
              <a:rPr lang="en-US" sz="3850">
                <a:solidFill>
                  <a:srgbClr val="FFFFFF"/>
                </a:solidFill>
                <a:latin typeface="Ubuntu"/>
              </a:rPr>
              <a:t>Thank you to our funders</a:t>
            </a:r>
            <a:endParaRPr lang="en-US">
              <a:solidFill>
                <a:srgbClr val="FFFFFF"/>
              </a:solidFill>
            </a:endParaRPr>
          </a:p>
        </p:txBody>
      </p:sp>
      <p:grpSp>
        <p:nvGrpSpPr>
          <p:cNvPr id="6" name="Group 5">
            <a:extLst>
              <a:ext uri="{FF2B5EF4-FFF2-40B4-BE49-F238E27FC236}">
                <a16:creationId xmlns:a16="http://schemas.microsoft.com/office/drawing/2014/main" id="{06C78D9D-A853-37A0-C0F9-E1F954ADC2B1}"/>
              </a:ext>
            </a:extLst>
          </p:cNvPr>
          <p:cNvGrpSpPr/>
          <p:nvPr/>
        </p:nvGrpSpPr>
        <p:grpSpPr>
          <a:xfrm>
            <a:off x="1086022" y="2325249"/>
            <a:ext cx="9161606" cy="3573751"/>
            <a:chOff x="1636441" y="2233684"/>
            <a:chExt cx="8038877" cy="3135798"/>
          </a:xfrm>
        </p:grpSpPr>
        <p:pic>
          <p:nvPicPr>
            <p:cNvPr id="4" name="Picture 3" descr="Icon&#10;&#10;Description automatically generated">
              <a:extLst>
                <a:ext uri="{FF2B5EF4-FFF2-40B4-BE49-F238E27FC236}">
                  <a16:creationId xmlns:a16="http://schemas.microsoft.com/office/drawing/2014/main" id="{9907D98B-6C88-243F-1442-84BBB6D898B2}"/>
                </a:ext>
              </a:extLst>
            </p:cNvPr>
            <p:cNvPicPr>
              <a:picLocks noChangeAspect="1"/>
            </p:cNvPicPr>
            <p:nvPr/>
          </p:nvPicPr>
          <p:blipFill>
            <a:blip r:embed="rId2"/>
            <a:stretch>
              <a:fillRect/>
            </a:stretch>
          </p:blipFill>
          <p:spPr>
            <a:xfrm>
              <a:off x="5176637" y="4157782"/>
              <a:ext cx="2218168" cy="998944"/>
            </a:xfrm>
            <a:prstGeom prst="rect">
              <a:avLst/>
            </a:prstGeom>
          </p:spPr>
        </p:pic>
        <p:pic>
          <p:nvPicPr>
            <p:cNvPr id="8" name="Picture 7" descr="A picture containing text, clipart&#10;&#10;Description automatically generated">
              <a:extLst>
                <a:ext uri="{FF2B5EF4-FFF2-40B4-BE49-F238E27FC236}">
                  <a16:creationId xmlns:a16="http://schemas.microsoft.com/office/drawing/2014/main" id="{907366B6-97DC-A649-F954-2D4E4082DA36}"/>
                </a:ext>
              </a:extLst>
            </p:cNvPr>
            <p:cNvPicPr>
              <a:picLocks noChangeAspect="1"/>
            </p:cNvPicPr>
            <p:nvPr/>
          </p:nvPicPr>
          <p:blipFill>
            <a:blip r:embed="rId3"/>
            <a:stretch>
              <a:fillRect/>
            </a:stretch>
          </p:blipFill>
          <p:spPr>
            <a:xfrm>
              <a:off x="1636441" y="4361630"/>
              <a:ext cx="2228227" cy="721104"/>
            </a:xfrm>
            <a:prstGeom prst="rect">
              <a:avLst/>
            </a:prstGeom>
          </p:spPr>
        </p:pic>
        <p:pic>
          <p:nvPicPr>
            <p:cNvPr id="13" name="Picture 12" descr="Logo&#10;&#10;Description automatically generated">
              <a:extLst>
                <a:ext uri="{FF2B5EF4-FFF2-40B4-BE49-F238E27FC236}">
                  <a16:creationId xmlns:a16="http://schemas.microsoft.com/office/drawing/2014/main" id="{9C3F4458-FA94-0C87-FE6E-9B6D872E8B53}"/>
                </a:ext>
              </a:extLst>
            </p:cNvPr>
            <p:cNvPicPr>
              <a:picLocks noChangeAspect="1"/>
            </p:cNvPicPr>
            <p:nvPr/>
          </p:nvPicPr>
          <p:blipFill>
            <a:blip r:embed="rId4"/>
            <a:stretch>
              <a:fillRect/>
            </a:stretch>
          </p:blipFill>
          <p:spPr>
            <a:xfrm>
              <a:off x="2841263" y="2233684"/>
              <a:ext cx="3441365" cy="1333746"/>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09789D27-1849-DFED-929D-53B2BE497848}"/>
                </a:ext>
              </a:extLst>
            </p:cNvPr>
            <p:cNvPicPr>
              <a:picLocks noChangeAspect="1"/>
            </p:cNvPicPr>
            <p:nvPr/>
          </p:nvPicPr>
          <p:blipFill>
            <a:blip r:embed="rId5"/>
            <a:stretch>
              <a:fillRect/>
            </a:stretch>
          </p:blipFill>
          <p:spPr>
            <a:xfrm>
              <a:off x="8706775" y="4223012"/>
              <a:ext cx="968543" cy="1146470"/>
            </a:xfrm>
            <a:prstGeom prst="rect">
              <a:avLst/>
            </a:prstGeom>
          </p:spPr>
        </p:pic>
      </p:grpSp>
      <p:pic>
        <p:nvPicPr>
          <p:cNvPr id="5" name="Picture 4" descr="A black background with a black square&#10;&#10;Description automatically generated with medium confidence">
            <a:extLst>
              <a:ext uri="{FF2B5EF4-FFF2-40B4-BE49-F238E27FC236}">
                <a16:creationId xmlns:a16="http://schemas.microsoft.com/office/drawing/2014/main" id="{5CF4A3F8-0F09-72F3-F17A-94B290B6BA0F}"/>
              </a:ext>
            </a:extLst>
          </p:cNvPr>
          <p:cNvPicPr>
            <a:picLocks noChangeAspect="1"/>
          </p:cNvPicPr>
          <p:nvPr/>
        </p:nvPicPr>
        <p:blipFill>
          <a:blip r:embed="rId6"/>
          <a:stretch>
            <a:fillRect/>
          </a:stretch>
        </p:blipFill>
        <p:spPr>
          <a:xfrm>
            <a:off x="6864309" y="2630777"/>
            <a:ext cx="3872511" cy="1116114"/>
          </a:xfrm>
          <a:prstGeom prst="rect">
            <a:avLst/>
          </a:prstGeom>
        </p:spPr>
      </p:pic>
    </p:spTree>
    <p:extLst>
      <p:ext uri="{BB962C8B-B14F-4D97-AF65-F5344CB8AC3E}">
        <p14:creationId xmlns:p14="http://schemas.microsoft.com/office/powerpoint/2010/main" val="23902768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F0E95-4A76-23CF-0497-2786B338A609}"/>
              </a:ext>
            </a:extLst>
          </p:cNvPr>
          <p:cNvSpPr>
            <a:spLocks noGrp="1"/>
          </p:cNvSpPr>
          <p:nvPr>
            <p:ph type="title"/>
          </p:nvPr>
        </p:nvSpPr>
        <p:spPr/>
        <p:txBody>
          <a:bodyPr/>
          <a:lstStyle/>
          <a:p>
            <a:r>
              <a:rPr lang="en-US" sz="3850">
                <a:latin typeface="Ubuntu"/>
              </a:rPr>
              <a:t>On Today's Webinar	</a:t>
            </a:r>
          </a:p>
        </p:txBody>
      </p:sp>
      <p:sp>
        <p:nvSpPr>
          <p:cNvPr id="3" name="Content Placeholder 2">
            <a:extLst>
              <a:ext uri="{FF2B5EF4-FFF2-40B4-BE49-F238E27FC236}">
                <a16:creationId xmlns:a16="http://schemas.microsoft.com/office/drawing/2014/main" id="{873BE152-1A39-5354-9A09-2F140F790B36}"/>
              </a:ext>
            </a:extLst>
          </p:cNvPr>
          <p:cNvSpPr>
            <a:spLocks noGrp="1"/>
          </p:cNvSpPr>
          <p:nvPr>
            <p:ph idx="1"/>
          </p:nvPr>
        </p:nvSpPr>
        <p:spPr>
          <a:xfrm>
            <a:off x="838200" y="1851751"/>
            <a:ext cx="10515600" cy="4139746"/>
          </a:xfrm>
        </p:spPr>
        <p:txBody>
          <a:bodyPr vert="horz" lIns="91440" tIns="45720" rIns="91440" bIns="45720" rtlCol="0" anchor="t">
            <a:normAutofit/>
          </a:bodyPr>
          <a:lstStyle/>
          <a:p>
            <a:pPr marL="221615" indent="-221615"/>
            <a:r>
              <a:rPr lang="en-US"/>
              <a:t>Overview of the R2E2 Playbook – Ian Becker</a:t>
            </a:r>
          </a:p>
          <a:p>
            <a:pPr marL="221615" indent="-221615"/>
            <a:r>
              <a:rPr lang="en-US" sz="2800">
                <a:latin typeface="Ubuntu"/>
              </a:rPr>
              <a:t>Case Study #1: Efficiency Navigator – Claire Oleksiak</a:t>
            </a:r>
          </a:p>
          <a:p>
            <a:pPr marL="221615" indent="-221615"/>
            <a:r>
              <a:rPr lang="en-US"/>
              <a:t>Case Study #2: NYC Accelerator – Simon Mugo</a:t>
            </a:r>
          </a:p>
          <a:p>
            <a:pPr marL="221615" indent="-221615"/>
            <a:r>
              <a:rPr lang="en-US" sz="2800">
                <a:latin typeface="Ubuntu"/>
              </a:rPr>
              <a:t>Case Study #3: New Ecology – Marty Josten</a:t>
            </a:r>
          </a:p>
          <a:p>
            <a:pPr marL="221615" indent="-221615"/>
            <a:r>
              <a:rPr lang="en-US"/>
              <a:t>Q&amp;A</a:t>
            </a:r>
          </a:p>
          <a:p>
            <a:pPr marL="0" indent="0">
              <a:buNone/>
            </a:pPr>
            <a:endParaRPr lang="en-US"/>
          </a:p>
        </p:txBody>
      </p:sp>
    </p:spTree>
    <p:extLst>
      <p:ext uri="{BB962C8B-B14F-4D97-AF65-F5344CB8AC3E}">
        <p14:creationId xmlns:p14="http://schemas.microsoft.com/office/powerpoint/2010/main" val="3758297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F0E95-4A76-23CF-0497-2786B338A609}"/>
              </a:ext>
            </a:extLst>
          </p:cNvPr>
          <p:cNvSpPr>
            <a:spLocks noGrp="1"/>
          </p:cNvSpPr>
          <p:nvPr>
            <p:ph type="title"/>
          </p:nvPr>
        </p:nvSpPr>
        <p:spPr/>
        <p:txBody>
          <a:bodyPr/>
          <a:lstStyle/>
          <a:p>
            <a:r>
              <a:rPr lang="en-US"/>
              <a:t>Housekeeping	</a:t>
            </a:r>
          </a:p>
        </p:txBody>
      </p:sp>
      <p:sp>
        <p:nvSpPr>
          <p:cNvPr id="3" name="Content Placeholder 2">
            <a:extLst>
              <a:ext uri="{FF2B5EF4-FFF2-40B4-BE49-F238E27FC236}">
                <a16:creationId xmlns:a16="http://schemas.microsoft.com/office/drawing/2014/main" id="{873BE152-1A39-5354-9A09-2F140F790B36}"/>
              </a:ext>
            </a:extLst>
          </p:cNvPr>
          <p:cNvSpPr>
            <a:spLocks noGrp="1"/>
          </p:cNvSpPr>
          <p:nvPr>
            <p:ph idx="1"/>
          </p:nvPr>
        </p:nvSpPr>
        <p:spPr>
          <a:xfrm>
            <a:off x="838200" y="1851750"/>
            <a:ext cx="10515600" cy="4469039"/>
          </a:xfrm>
        </p:spPr>
        <p:txBody>
          <a:bodyPr vert="horz" lIns="91440" tIns="45720" rIns="91440" bIns="45720" rtlCol="0" anchor="t">
            <a:normAutofit fontScale="92500" lnSpcReduction="10000"/>
          </a:bodyPr>
          <a:lstStyle/>
          <a:p>
            <a:pPr marL="221615" indent="-221615"/>
            <a:r>
              <a:rPr lang="en-US" sz="2800">
                <a:latin typeface="Ubuntu"/>
              </a:rPr>
              <a:t>We are recording this webinar and will be making it available to all registrants within a few business days. </a:t>
            </a:r>
            <a:endParaRPr lang="en-US" sz="2800"/>
          </a:p>
          <a:p>
            <a:pPr marL="221615" indent="-221615"/>
            <a:r>
              <a:rPr lang="en-US" sz="2800">
                <a:latin typeface="Ubuntu"/>
              </a:rPr>
              <a:t>To ask a question during the webinar, please submit it via the Q&amp;A button at the bottom of your screen. </a:t>
            </a:r>
            <a:endParaRPr lang="en-US" sz="2800"/>
          </a:p>
          <a:p>
            <a:pPr marL="221615" indent="-221615"/>
            <a:r>
              <a:rPr lang="en-US" sz="2800">
                <a:latin typeface="Ubuntu"/>
              </a:rPr>
              <a:t>You can upvote questions in the Q&amp;A box that you would like us to prioritize. </a:t>
            </a:r>
            <a:endParaRPr lang="en-US" sz="2800"/>
          </a:p>
          <a:p>
            <a:pPr marL="221615" indent="-221615"/>
            <a:r>
              <a:rPr lang="en-US" sz="2800">
                <a:latin typeface="Ubuntu"/>
              </a:rPr>
              <a:t>Use the chat to engage in respectful and productive discussion with other participants. </a:t>
            </a:r>
            <a:endParaRPr lang="en-US" sz="2800"/>
          </a:p>
          <a:p>
            <a:pPr marL="221615" indent="-221615"/>
            <a:r>
              <a:rPr lang="en-US" sz="2800" b="1">
                <a:latin typeface="Ubuntu"/>
              </a:rPr>
              <a:t>Code of conduct</a:t>
            </a:r>
            <a:r>
              <a:rPr lang="en-US" sz="2800">
                <a:latin typeface="Ubuntu"/>
              </a:rPr>
              <a:t>: R2E2 will not tolerate behaviors that cause harm or disrupt the learning environment. Please direct message Stephanie Sosa-Kalter if you feel unsafe in this space. Disruptive participants may be removed from the webinar.</a:t>
            </a:r>
            <a:endParaRPr lang="en-US" sz="2800"/>
          </a:p>
          <a:p>
            <a:pPr marL="221615" indent="-221615"/>
            <a:endParaRPr lang="en-US"/>
          </a:p>
        </p:txBody>
      </p:sp>
    </p:spTree>
    <p:extLst>
      <p:ext uri="{BB962C8B-B14F-4D97-AF65-F5344CB8AC3E}">
        <p14:creationId xmlns:p14="http://schemas.microsoft.com/office/powerpoint/2010/main" val="2764608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F0E95-4A76-23CF-0497-2786B338A609}"/>
              </a:ext>
            </a:extLst>
          </p:cNvPr>
          <p:cNvSpPr>
            <a:spLocks noGrp="1"/>
          </p:cNvSpPr>
          <p:nvPr>
            <p:ph type="title"/>
          </p:nvPr>
        </p:nvSpPr>
        <p:spPr>
          <a:xfrm>
            <a:off x="838200" y="677644"/>
            <a:ext cx="10515600" cy="1325563"/>
          </a:xfrm>
        </p:spPr>
        <p:txBody>
          <a:bodyPr/>
          <a:lstStyle/>
          <a:p>
            <a:r>
              <a:rPr lang="en-US" sz="5200">
                <a:solidFill>
                  <a:schemeClr val="accent1"/>
                </a:solidFill>
              </a:rPr>
              <a:t>The R2E2 Playbook</a:t>
            </a:r>
            <a:r>
              <a:rPr lang="en-US">
                <a:solidFill>
                  <a:schemeClr val="accent1"/>
                </a:solidFill>
              </a:rPr>
              <a:t>	</a:t>
            </a:r>
          </a:p>
        </p:txBody>
      </p:sp>
      <p:pic>
        <p:nvPicPr>
          <p:cNvPr id="8" name="Picture 7" descr="A person wearing glasses and a blue shirt&#10;&#10;Description automatically generated">
            <a:extLst>
              <a:ext uri="{FF2B5EF4-FFF2-40B4-BE49-F238E27FC236}">
                <a16:creationId xmlns:a16="http://schemas.microsoft.com/office/drawing/2014/main" id="{B3C8DAF5-F9CC-AE97-2AFF-031B1D2E607A}"/>
              </a:ext>
            </a:extLst>
          </p:cNvPr>
          <p:cNvPicPr>
            <a:picLocks noChangeAspect="1"/>
          </p:cNvPicPr>
          <p:nvPr/>
        </p:nvPicPr>
        <p:blipFill>
          <a:blip r:embed="rId3"/>
          <a:stretch>
            <a:fillRect/>
          </a:stretch>
        </p:blipFill>
        <p:spPr>
          <a:xfrm>
            <a:off x="838200" y="2288652"/>
            <a:ext cx="2280695" cy="2280695"/>
          </a:xfrm>
          <a:prstGeom prst="ellipse">
            <a:avLst/>
          </a:prstGeom>
          <a:ln w="38100">
            <a:solidFill>
              <a:schemeClr val="accent2">
                <a:lumMod val="20000"/>
                <a:lumOff val="80000"/>
              </a:schemeClr>
            </a:solidFill>
          </a:ln>
        </p:spPr>
      </p:pic>
      <p:sp>
        <p:nvSpPr>
          <p:cNvPr id="12" name="TextBox 11">
            <a:extLst>
              <a:ext uri="{FF2B5EF4-FFF2-40B4-BE49-F238E27FC236}">
                <a16:creationId xmlns:a16="http://schemas.microsoft.com/office/drawing/2014/main" id="{7267D1AB-BC35-167A-E153-D3A3207CFED3}"/>
              </a:ext>
            </a:extLst>
          </p:cNvPr>
          <p:cNvSpPr txBox="1"/>
          <p:nvPr/>
        </p:nvSpPr>
        <p:spPr>
          <a:xfrm>
            <a:off x="3544748" y="2644170"/>
            <a:ext cx="8145682" cy="1569660"/>
          </a:xfrm>
          <a:prstGeom prst="rect">
            <a:avLst/>
          </a:prstGeom>
          <a:noFill/>
        </p:spPr>
        <p:txBody>
          <a:bodyPr wrap="square">
            <a:spAutoFit/>
          </a:bodyPr>
          <a:lstStyle/>
          <a:p>
            <a:pPr marL="0" indent="0">
              <a:buFont typeface="Arial" panose="020B0604020202020204" pitchFamily="34" charset="0"/>
              <a:buNone/>
            </a:pPr>
            <a:r>
              <a:rPr lang="en-US" sz="3200" b="1">
                <a:solidFill>
                  <a:schemeClr val="accent1"/>
                </a:solidFill>
              </a:rPr>
              <a:t>Ian Becker</a:t>
            </a:r>
          </a:p>
          <a:p>
            <a:pPr marL="0" indent="0">
              <a:buFont typeface="Arial" panose="020B0604020202020204" pitchFamily="34" charset="0"/>
              <a:buNone/>
            </a:pPr>
            <a:r>
              <a:rPr lang="en-US" sz="3200" b="1">
                <a:solidFill>
                  <a:schemeClr val="accent1"/>
                </a:solidFill>
              </a:rPr>
              <a:t>Manager</a:t>
            </a:r>
          </a:p>
          <a:p>
            <a:pPr marL="0" indent="0">
              <a:buFont typeface="Arial" panose="020B0604020202020204" pitchFamily="34" charset="0"/>
              <a:buNone/>
            </a:pPr>
            <a:r>
              <a:rPr lang="en-US" sz="3200" b="1">
                <a:solidFill>
                  <a:schemeClr val="accent1"/>
                </a:solidFill>
              </a:rPr>
              <a:t>Residential Retrofits for Energy Equity, ACEEE</a:t>
            </a:r>
          </a:p>
        </p:txBody>
      </p:sp>
    </p:spTree>
    <p:extLst>
      <p:ext uri="{BB962C8B-B14F-4D97-AF65-F5344CB8AC3E}">
        <p14:creationId xmlns:p14="http://schemas.microsoft.com/office/powerpoint/2010/main" val="40433260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CBE39-193E-06D2-43E0-BCBEA4649577}"/>
              </a:ext>
            </a:extLst>
          </p:cNvPr>
          <p:cNvSpPr>
            <a:spLocks noGrp="1"/>
          </p:cNvSpPr>
          <p:nvPr>
            <p:ph type="title"/>
          </p:nvPr>
        </p:nvSpPr>
        <p:spPr>
          <a:xfrm>
            <a:off x="737558" y="379505"/>
            <a:ext cx="10515600" cy="1325563"/>
          </a:xfrm>
        </p:spPr>
        <p:txBody>
          <a:bodyPr/>
          <a:lstStyle/>
          <a:p>
            <a:r>
              <a:rPr lang="en-US" sz="3850">
                <a:latin typeface="Ubuntu"/>
              </a:rPr>
              <a:t>The Problem</a:t>
            </a:r>
            <a:endParaRPr lang="en-US" sz="3850"/>
          </a:p>
        </p:txBody>
      </p:sp>
      <p:sp>
        <p:nvSpPr>
          <p:cNvPr id="3" name="Content Placeholder 2">
            <a:extLst>
              <a:ext uri="{FF2B5EF4-FFF2-40B4-BE49-F238E27FC236}">
                <a16:creationId xmlns:a16="http://schemas.microsoft.com/office/drawing/2014/main" id="{DB9A7588-B7D7-B7B1-049F-A971210F78E8}"/>
              </a:ext>
            </a:extLst>
          </p:cNvPr>
          <p:cNvSpPr>
            <a:spLocks noGrp="1"/>
          </p:cNvSpPr>
          <p:nvPr>
            <p:ph sz="half" idx="1"/>
          </p:nvPr>
        </p:nvSpPr>
        <p:spPr>
          <a:xfrm>
            <a:off x="838201" y="2723646"/>
            <a:ext cx="5257800" cy="3535363"/>
          </a:xfrm>
        </p:spPr>
        <p:txBody>
          <a:bodyPr vert="horz" lIns="91440" tIns="45720" rIns="91440" bIns="45720" rtlCol="0" anchor="t">
            <a:normAutofit/>
          </a:bodyPr>
          <a:lstStyle/>
          <a:p>
            <a:pPr marL="221615" indent="-221615"/>
            <a:r>
              <a:rPr lang="en-US" sz="2000">
                <a:latin typeface="Ubuntu"/>
              </a:rPr>
              <a:t>67% percent of households with low incomes face a high energy burden.</a:t>
            </a:r>
          </a:p>
          <a:p>
            <a:pPr marL="221615" indent="-221615"/>
            <a:r>
              <a:rPr lang="en-US" sz="2000">
                <a:latin typeface="Ubuntu"/>
              </a:rPr>
              <a:t>27.5% of all U.S. households have low incomes, but only 13% of overall spending from utility efficiency programs go to these households.</a:t>
            </a:r>
          </a:p>
          <a:p>
            <a:pPr marL="221615" indent="-221615"/>
            <a:r>
              <a:rPr lang="en-US" sz="2000">
                <a:latin typeface="Ubuntu"/>
              </a:rPr>
              <a:t>Energy burdens are disproportionate</a:t>
            </a:r>
            <a:r>
              <a:rPr lang="en-US" sz="2000">
                <a:solidFill>
                  <a:srgbClr val="000000"/>
                </a:solidFill>
                <a:latin typeface="Ubuntu"/>
              </a:rPr>
              <a:t>:</a:t>
            </a:r>
            <a:r>
              <a:rPr lang="en-US" sz="2000">
                <a:solidFill>
                  <a:srgbClr val="081728"/>
                </a:solidFill>
                <a:latin typeface="Ubuntu"/>
              </a:rPr>
              <a:t> Black, Hispanic, Native American, older adult households, and families residing in low-income multifamily housing experience higher energy burdens.</a:t>
            </a:r>
          </a:p>
        </p:txBody>
      </p:sp>
      <p:pic>
        <p:nvPicPr>
          <p:cNvPr id="8" name="Picture 7" descr="A person fixing a air conditioner&#10;&#10;Description automatically generated">
            <a:extLst>
              <a:ext uri="{FF2B5EF4-FFF2-40B4-BE49-F238E27FC236}">
                <a16:creationId xmlns:a16="http://schemas.microsoft.com/office/drawing/2014/main" id="{47B87640-1620-255D-23C0-D83F5E804CB8}"/>
              </a:ext>
            </a:extLst>
          </p:cNvPr>
          <p:cNvPicPr>
            <a:picLocks noChangeAspect="1"/>
          </p:cNvPicPr>
          <p:nvPr/>
        </p:nvPicPr>
        <p:blipFill>
          <a:blip r:embed="rId3"/>
          <a:stretch>
            <a:fillRect/>
          </a:stretch>
        </p:blipFill>
        <p:spPr>
          <a:xfrm>
            <a:off x="6945211" y="2387239"/>
            <a:ext cx="3884294" cy="3327545"/>
          </a:xfrm>
          <a:prstGeom prst="rect">
            <a:avLst/>
          </a:prstGeom>
        </p:spPr>
      </p:pic>
      <p:sp>
        <p:nvSpPr>
          <p:cNvPr id="4" name="TextBox 3">
            <a:extLst>
              <a:ext uri="{FF2B5EF4-FFF2-40B4-BE49-F238E27FC236}">
                <a16:creationId xmlns:a16="http://schemas.microsoft.com/office/drawing/2014/main" id="{F1B2B034-EF00-0D87-4404-E01E3036D9CB}"/>
              </a:ext>
            </a:extLst>
          </p:cNvPr>
          <p:cNvSpPr txBox="1"/>
          <p:nvPr/>
        </p:nvSpPr>
        <p:spPr>
          <a:xfrm>
            <a:off x="731520" y="1398083"/>
            <a:ext cx="10259568" cy="1200329"/>
          </a:xfrm>
          <a:prstGeom prst="rect">
            <a:avLst/>
          </a:prstGeom>
          <a:noFill/>
        </p:spPr>
        <p:txBody>
          <a:bodyPr wrap="square" lIns="91440" tIns="45720" rIns="91440" bIns="45720" rtlCol="0" anchor="t">
            <a:spAutoFit/>
          </a:bodyPr>
          <a:lstStyle/>
          <a:p>
            <a:r>
              <a:rPr lang="en-US" sz="2400"/>
              <a:t>Too many low- and moderate-income households have not reaped the benefits of past energy efficiency efforts, contributing to high energy bills, housing unaffordability, and poor home conditions.</a:t>
            </a:r>
          </a:p>
        </p:txBody>
      </p:sp>
    </p:spTree>
    <p:extLst>
      <p:ext uri="{BB962C8B-B14F-4D97-AF65-F5344CB8AC3E}">
        <p14:creationId xmlns:p14="http://schemas.microsoft.com/office/powerpoint/2010/main" val="28721468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30AE3A7-DE96-C8CC-F249-5F39056D568B}"/>
              </a:ext>
            </a:extLst>
          </p:cNvPr>
          <p:cNvPicPr>
            <a:picLocks noChangeAspect="1"/>
          </p:cNvPicPr>
          <p:nvPr/>
        </p:nvPicPr>
        <p:blipFill rotWithShape="1">
          <a:blip r:embed="rId4"/>
          <a:srcRect t="11594" r="1250"/>
          <a:stretch/>
        </p:blipFill>
        <p:spPr>
          <a:xfrm>
            <a:off x="-1" y="0"/>
            <a:ext cx="12226825" cy="5929162"/>
          </a:xfrm>
          <a:prstGeom prst="rect">
            <a:avLst/>
          </a:prstGeom>
        </p:spPr>
      </p:pic>
      <p:sp>
        <p:nvSpPr>
          <p:cNvPr id="8" name="TextBox 7">
            <a:extLst>
              <a:ext uri="{FF2B5EF4-FFF2-40B4-BE49-F238E27FC236}">
                <a16:creationId xmlns:a16="http://schemas.microsoft.com/office/drawing/2014/main" id="{83C75916-E5BC-F8A3-5AB2-D0143F578F8B}"/>
              </a:ext>
            </a:extLst>
          </p:cNvPr>
          <p:cNvSpPr txBox="1"/>
          <p:nvPr/>
        </p:nvSpPr>
        <p:spPr>
          <a:xfrm>
            <a:off x="402336" y="6217920"/>
            <a:ext cx="5084064" cy="261610"/>
          </a:xfrm>
          <a:prstGeom prst="rect">
            <a:avLst/>
          </a:prstGeom>
          <a:noFill/>
        </p:spPr>
        <p:txBody>
          <a:bodyPr wrap="square" rtlCol="0">
            <a:spAutoFit/>
          </a:bodyPr>
          <a:lstStyle/>
          <a:p>
            <a:r>
              <a:rPr lang="en-US" sz="1100">
                <a:hlinkClick r:id="rId5"/>
              </a:rPr>
              <a:t>https://r2e2playbook.org/</a:t>
            </a:r>
            <a:r>
              <a:rPr lang="en-US" sz="1100"/>
              <a:t> </a:t>
            </a:r>
          </a:p>
        </p:txBody>
      </p:sp>
    </p:spTree>
    <p:extLst>
      <p:ext uri="{BB962C8B-B14F-4D97-AF65-F5344CB8AC3E}">
        <p14:creationId xmlns:p14="http://schemas.microsoft.com/office/powerpoint/2010/main" val="2838644094"/>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24A3A2"/>
      </a:dk2>
      <a:lt2>
        <a:srgbClr val="E7E6E6"/>
      </a:lt2>
      <a:accent1>
        <a:srgbClr val="2A55A3"/>
      </a:accent1>
      <a:accent2>
        <a:srgbClr val="24A3A2"/>
      </a:accent2>
      <a:accent3>
        <a:srgbClr val="A5A5A5"/>
      </a:accent3>
      <a:accent4>
        <a:srgbClr val="FFC000"/>
      </a:accent4>
      <a:accent5>
        <a:srgbClr val="2DC150"/>
      </a:accent5>
      <a:accent6>
        <a:srgbClr val="EA6716"/>
      </a:accent6>
      <a:hlink>
        <a:srgbClr val="2A55A3"/>
      </a:hlink>
      <a:folHlink>
        <a:srgbClr val="24A3A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348DBAB2-8389-7341-8DB8-8007FE533861}" vid="{C6C543D1-39AA-4048-B3C8-A6420491B37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70042325CDD8E4FB38E5372BE1093ED" ma:contentTypeVersion="16" ma:contentTypeDescription="Create a new document." ma:contentTypeScope="" ma:versionID="b14fc78ede083040d63f352a5236876f">
  <xsd:schema xmlns:xsd="http://www.w3.org/2001/XMLSchema" xmlns:xs="http://www.w3.org/2001/XMLSchema" xmlns:p="http://schemas.microsoft.com/office/2006/metadata/properties" xmlns:ns2="08399bb4-4627-4913-b1ce-756451384851" xmlns:ns3="8c504cc7-1815-48b1-a32f-d23742c7119d" targetNamespace="http://schemas.microsoft.com/office/2006/metadata/properties" ma:root="true" ma:fieldsID="37b0cf18a5e0e8793fceee899ffe7c44" ns2:_="" ns3:_="">
    <xsd:import namespace="08399bb4-4627-4913-b1ce-756451384851"/>
    <xsd:import namespace="8c504cc7-1815-48b1-a32f-d23742c7119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8399bb4-4627-4913-b1ce-75645138485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216a9fad-b3a2-484b-ba1d-0028cce74914"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c504cc7-1815-48b1-a32f-d23742c7119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8bd3a911-ab38-4010-87d9-7476b14adce0}" ma:internalName="TaxCatchAll" ma:showField="CatchAllData" ma:web="8c504cc7-1815-48b1-a32f-d23742c7119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8c504cc7-1815-48b1-a32f-d23742c7119d" xsi:nil="true"/>
    <lcf76f155ced4ddcb4097134ff3c332f xmlns="08399bb4-4627-4913-b1ce-756451384851">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A5FDABB-7B3B-4936-B500-B076B087F15E}">
  <ds:schemaRefs>
    <ds:schemaRef ds:uri="08399bb4-4627-4913-b1ce-756451384851"/>
    <ds:schemaRef ds:uri="8c504cc7-1815-48b1-a32f-d23742c7119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C5D6AFF-FEB1-4A0B-ABA2-C6C3FF1AA627}">
  <ds:schemaRefs>
    <ds:schemaRef ds:uri="08399bb4-4627-4913-b1ce-756451384851"/>
    <ds:schemaRef ds:uri="8c504cc7-1815-48b1-a32f-d23742c7119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39BA551-2291-461C-8CB0-BD67D5741E9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aceee-template-widescreen</Template>
  <Application>Microsoft Office PowerPoint</Application>
  <PresentationFormat>Widescreen</PresentationFormat>
  <Slides>49</Slides>
  <Notes>16</Notes>
  <HiddenSlides>0</HiddenSlide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Office Theme</vt:lpstr>
      <vt:lpstr>The R2E2 Playbook</vt:lpstr>
      <vt:lpstr>:</vt:lpstr>
      <vt:lpstr>PowerPoint Presentation</vt:lpstr>
      <vt:lpstr>Speakers</vt:lpstr>
      <vt:lpstr>On Today's Webinar </vt:lpstr>
      <vt:lpstr>Housekeeping </vt:lpstr>
      <vt:lpstr>The R2E2 Playbook </vt:lpstr>
      <vt:lpstr>The Problem</vt:lpstr>
      <vt:lpstr>PowerPoint Presentation</vt:lpstr>
      <vt:lpstr>What actions does the Playbook recommend?</vt:lpstr>
      <vt:lpstr>PowerPoint Presentation</vt:lpstr>
      <vt:lpstr>PowerPoint Presentation</vt:lpstr>
      <vt:lpstr>PowerPoint Presentation</vt:lpstr>
      <vt:lpstr>Playbook Stats</vt:lpstr>
      <vt:lpstr>Contact us!</vt:lpstr>
      <vt:lpstr>Case Study #1: Sustain Dane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 Study #2: NYC Accelerator </vt:lpstr>
      <vt:lpstr>NYC Accelerator Program</vt:lpstr>
      <vt:lpstr>New York City’s Pathway to Decarbonization</vt:lpstr>
      <vt:lpstr>NYC Policy + ICF-led Support Programs </vt:lpstr>
      <vt:lpstr>What is NYC Accelerator?​</vt:lpstr>
      <vt:lpstr>NYC Accelerator Mission and Vision</vt:lpstr>
      <vt:lpstr>How Does NYC Accelerator Work?</vt:lpstr>
      <vt:lpstr>How Does NYC Accelerator Work?</vt:lpstr>
      <vt:lpstr>NYC Accelerator 2021 - Present</vt:lpstr>
      <vt:lpstr>Building Look Up Tool</vt:lpstr>
      <vt:lpstr>Incentive Programs</vt:lpstr>
      <vt:lpstr>Service Provider Look Up Tool</vt:lpstr>
      <vt:lpstr>PowerPoint Presentation</vt:lpstr>
      <vt:lpstr>Case Study #3: New Ecology </vt:lpstr>
      <vt:lpstr>Collaboration is Key</vt:lpstr>
      <vt:lpstr>Collaboration – building the infrastructure</vt:lpstr>
      <vt:lpstr>PowerPoint Presentation</vt:lpstr>
      <vt:lpstr>PowerPoint Presentation</vt:lpstr>
      <vt:lpstr>Question &amp; Answer Session</vt:lpstr>
      <vt:lpstr>Mark your calendar </vt:lpstr>
      <vt:lpstr>Thank you from the R2E2 Partners</vt:lpstr>
      <vt:lpstr>Thank you to our funders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Doughty</dc:creator>
  <cp:revision>2</cp:revision>
  <dcterms:created xsi:type="dcterms:W3CDTF">2020-05-04T17:57:41Z</dcterms:created>
  <dcterms:modified xsi:type="dcterms:W3CDTF">2024-07-01T18:45:11Z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0x010100B70042325CDD8E4FB38E5372BE1093ED</vt:lpwstr>
  </property>
  <property fmtid="{D5CDD505-2E9C-101B-9397-08002B2CF9AE}" pid="3" name="MediaServiceImageTags">
    <vt:lpwstr/>
  </property>
</Properties>
</file>